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5" r:id="rId3"/>
    <p:sldId id="260" r:id="rId4"/>
    <p:sldId id="276" r:id="rId5"/>
    <p:sldId id="278" r:id="rId6"/>
    <p:sldId id="277" r:id="rId7"/>
    <p:sldId id="279" r:id="rId8"/>
    <p:sldId id="280" r:id="rId9"/>
    <p:sldId id="281" r:id="rId10"/>
    <p:sldId id="282" r:id="rId11"/>
    <p:sldId id="283" r:id="rId12"/>
    <p:sldId id="287" r:id="rId13"/>
    <p:sldId id="285" r:id="rId14"/>
    <p:sldId id="284" r:id="rId15"/>
    <p:sldId id="286" r:id="rId16"/>
    <p:sldId id="288" r:id="rId17"/>
    <p:sldId id="291" r:id="rId18"/>
    <p:sldId id="289" r:id="rId19"/>
    <p:sldId id="290" r:id="rId20"/>
    <p:sldId id="274" r:id="rId2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8" autoAdjust="0"/>
  </p:normalViewPr>
  <p:slideViewPr>
    <p:cSldViewPr>
      <p:cViewPr varScale="1">
        <p:scale>
          <a:sx n="69" d="100"/>
          <a:sy n="69" d="100"/>
        </p:scale>
        <p:origin x="7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73C627A-28EA-4651-A01C-3C602620C2D4}" type="datetimeFigureOut">
              <a:rPr lang="en-US" smtClean="0"/>
              <a:t>3/6/2023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23AF5E4-44B2-4F8A-8358-A9E3DDA3A8CE}" type="slidenum">
              <a:rPr lang="en-US" smtClean="0"/>
              <a:t>‹#›</a:t>
            </a:fld>
            <a:endParaRPr lang="en-US"/>
          </a:p>
        </p:txBody>
      </p:sp>
    </p:spTree>
    <p:extLst>
      <p:ext uri="{BB962C8B-B14F-4D97-AF65-F5344CB8AC3E}">
        <p14:creationId xmlns:p14="http://schemas.microsoft.com/office/powerpoint/2010/main" val="409102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Times New Roman"/>
                <a:ea typeface="+mn-ea"/>
                <a:cs typeface="Times New Roman"/>
              </a:rPr>
              <a:t>It typically contains a set of keys arranged in a specific layout, with each key corresponding to a specific letter, number, symbol, or function.</a:t>
            </a:r>
          </a:p>
        </p:txBody>
      </p:sp>
      <p:sp>
        <p:nvSpPr>
          <p:cNvPr id="4" name="Slide Number Placeholder 3"/>
          <p:cNvSpPr>
            <a:spLocks noGrp="1"/>
          </p:cNvSpPr>
          <p:nvPr>
            <p:ph type="sldNum" sz="quarter" idx="5"/>
          </p:nvPr>
        </p:nvSpPr>
        <p:spPr/>
        <p:txBody>
          <a:bodyPr/>
          <a:lstStyle/>
          <a:p>
            <a:fld id="{823AF5E4-44B2-4F8A-8358-A9E3DDA3A8CE}" type="slidenum">
              <a:rPr lang="en-US" smtClean="0"/>
              <a:t>4</a:t>
            </a:fld>
            <a:endParaRPr lang="en-US"/>
          </a:p>
        </p:txBody>
      </p:sp>
    </p:spTree>
    <p:extLst>
      <p:ext uri="{BB962C8B-B14F-4D97-AF65-F5344CB8AC3E}">
        <p14:creationId xmlns:p14="http://schemas.microsoft.com/office/powerpoint/2010/main" val="1862262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CAD/CAM stands for Computer-Aided Design and Computer-Aided Manufacturing. It is a technology that uses computer software to aid in the design and manufacturing of products.</a:t>
            </a:r>
          </a:p>
          <a:p>
            <a:pPr algn="l"/>
            <a:r>
              <a:rPr lang="en-US" b="0" i="0" dirty="0">
                <a:solidFill>
                  <a:srgbClr val="374151"/>
                </a:solidFill>
                <a:effectLst/>
                <a:latin typeface="Söhne"/>
              </a:rPr>
              <a:t>CAD refers to the use of computer software to create detailed 2D or 3D models of a product or component. These models can be easily modified and tested virtually, which allows for faster design iterations and reduced design costs.</a:t>
            </a:r>
          </a:p>
          <a:p>
            <a:pPr algn="l"/>
            <a:r>
              <a:rPr lang="en-US" b="0" i="0" dirty="0">
                <a:solidFill>
                  <a:srgbClr val="374151"/>
                </a:solidFill>
                <a:effectLst/>
                <a:latin typeface="Söhne"/>
              </a:rPr>
              <a:t>CAM, on the other hand, refers to the use of computer software to create instructions for the manufacturing process. CAM software takes the digital design created in CAD and creates toolpaths that guide automated machines in the production of the product.</a:t>
            </a:r>
          </a:p>
          <a:p>
            <a:pPr algn="l"/>
            <a:r>
              <a:rPr lang="en-US" b="0" i="0" dirty="0">
                <a:solidFill>
                  <a:srgbClr val="374151"/>
                </a:solidFill>
                <a:effectLst/>
                <a:latin typeface="Söhne"/>
              </a:rPr>
              <a:t>Together, CAD/CAM technology allows for the complete digitalization of the product design and manufacturing process, from initial concept to final production. This technology has revolutionized the manufacturing industry, making it possible to design and produce complex products with high precision and accuracy.</a:t>
            </a:r>
          </a:p>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15</a:t>
            </a:fld>
            <a:endParaRPr lang="en-US"/>
          </a:p>
        </p:txBody>
      </p:sp>
    </p:spTree>
    <p:extLst>
      <p:ext uri="{BB962C8B-B14F-4D97-AF65-F5344CB8AC3E}">
        <p14:creationId xmlns:p14="http://schemas.microsoft.com/office/powerpoint/2010/main" val="157820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16</a:t>
            </a:fld>
            <a:endParaRPr lang="en-US"/>
          </a:p>
        </p:txBody>
      </p:sp>
    </p:spTree>
    <p:extLst>
      <p:ext uri="{BB962C8B-B14F-4D97-AF65-F5344CB8AC3E}">
        <p14:creationId xmlns:p14="http://schemas.microsoft.com/office/powerpoint/2010/main" val="105307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17</a:t>
            </a:fld>
            <a:endParaRPr lang="en-US"/>
          </a:p>
        </p:txBody>
      </p:sp>
    </p:spTree>
    <p:extLst>
      <p:ext uri="{BB962C8B-B14F-4D97-AF65-F5344CB8AC3E}">
        <p14:creationId xmlns:p14="http://schemas.microsoft.com/office/powerpoint/2010/main" val="1122790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18</a:t>
            </a:fld>
            <a:endParaRPr lang="en-US"/>
          </a:p>
        </p:txBody>
      </p:sp>
    </p:spTree>
    <p:extLst>
      <p:ext uri="{BB962C8B-B14F-4D97-AF65-F5344CB8AC3E}">
        <p14:creationId xmlns:p14="http://schemas.microsoft.com/office/powerpoint/2010/main" val="170367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19</a:t>
            </a:fld>
            <a:endParaRPr lang="en-US"/>
          </a:p>
        </p:txBody>
      </p:sp>
    </p:spTree>
    <p:extLst>
      <p:ext uri="{BB962C8B-B14F-4D97-AF65-F5344CB8AC3E}">
        <p14:creationId xmlns:p14="http://schemas.microsoft.com/office/powerpoint/2010/main" val="115975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what is pointing devices?</a:t>
            </a:r>
          </a:p>
          <a:p>
            <a:pPr algn="l"/>
            <a:r>
              <a:rPr lang="en-US" b="0" i="0" dirty="0">
                <a:effectLst/>
                <a:latin typeface="Söhne"/>
              </a:rPr>
              <a:t>Pointing devices are input devices used to control the movement of a cursor or pointer on a computer screen. These devices allow users to navigate through graphical user interfaces and interact with software applications.</a:t>
            </a:r>
          </a:p>
          <a:p>
            <a:pPr algn="l"/>
            <a:r>
              <a:rPr lang="en-US" b="0" i="0" dirty="0">
                <a:effectLst/>
                <a:latin typeface="Söhne"/>
              </a:rPr>
              <a:t>There are several types of pointing devices, including:</a:t>
            </a:r>
          </a:p>
          <a:p>
            <a:pPr algn="l">
              <a:buFont typeface="+mj-lt"/>
              <a:buAutoNum type="arabicPeriod"/>
            </a:pPr>
            <a:r>
              <a:rPr lang="en-US" b="0" i="0" dirty="0">
                <a:effectLst/>
                <a:latin typeface="Söhne"/>
              </a:rPr>
              <a:t>Mouse: A mouse is a hand-held device that is moved across a flat surface to control the movement of the cursor on the computer screen.</a:t>
            </a:r>
          </a:p>
          <a:p>
            <a:pPr algn="l">
              <a:buFont typeface="+mj-lt"/>
              <a:buAutoNum type="arabicPeriod"/>
            </a:pPr>
            <a:r>
              <a:rPr lang="en-US" b="0" i="0" dirty="0">
                <a:effectLst/>
                <a:latin typeface="Söhne"/>
              </a:rPr>
              <a:t>Trackball: A trackball is a pointing device that consists of a ball that can be rotated to control the movement of the cursor on the screen.</a:t>
            </a:r>
          </a:p>
          <a:p>
            <a:pPr algn="l">
              <a:buFont typeface="+mj-lt"/>
              <a:buAutoNum type="arabicPeriod"/>
            </a:pPr>
            <a:r>
              <a:rPr lang="en-US" b="0" i="0" dirty="0">
                <a:effectLst/>
                <a:latin typeface="Söhne"/>
              </a:rPr>
              <a:t>Touchpad: A touchpad is a flat surface on a laptop computer that can be touched with a finger to control the movement of the cursor.</a:t>
            </a:r>
          </a:p>
          <a:p>
            <a:pPr algn="l">
              <a:buFont typeface="+mj-lt"/>
              <a:buAutoNum type="arabicPeriod"/>
            </a:pPr>
            <a:r>
              <a:rPr lang="en-US" b="0" i="0" dirty="0">
                <a:effectLst/>
                <a:latin typeface="Söhne"/>
              </a:rPr>
              <a:t>Joystick: A joystick is a hand-held device that is typically used for gaming and can be used to control the movement of a cursor or object on the screen.</a:t>
            </a:r>
          </a:p>
          <a:p>
            <a:pPr algn="l">
              <a:buFont typeface="+mj-lt"/>
              <a:buAutoNum type="arabicPeriod"/>
            </a:pPr>
            <a:r>
              <a:rPr lang="en-US" b="0" i="0" dirty="0">
                <a:effectLst/>
                <a:latin typeface="Söhne"/>
              </a:rPr>
              <a:t>Stylus: A stylus is a pen-like device that is used to draw or write on a touch screen or graphics tablet.</a:t>
            </a:r>
          </a:p>
          <a:p>
            <a:pPr algn="l"/>
            <a:r>
              <a:rPr lang="en-US" b="0" i="0" dirty="0">
                <a:effectLst/>
                <a:latin typeface="Söhne"/>
              </a:rPr>
              <a:t>Pointing devices are an essential part of computer interaction and are used in a wide range of applications, from gaming to design to everyday computer use.</a:t>
            </a:r>
          </a:p>
        </p:txBody>
      </p:sp>
      <p:sp>
        <p:nvSpPr>
          <p:cNvPr id="4" name="Slide Number Placeholder 3"/>
          <p:cNvSpPr>
            <a:spLocks noGrp="1"/>
          </p:cNvSpPr>
          <p:nvPr>
            <p:ph type="sldNum" sz="quarter" idx="5"/>
          </p:nvPr>
        </p:nvSpPr>
        <p:spPr/>
        <p:txBody>
          <a:bodyPr/>
          <a:lstStyle/>
          <a:p>
            <a:fld id="{823AF5E4-44B2-4F8A-8358-A9E3DDA3A8CE}" type="slidenum">
              <a:rPr lang="en-US" smtClean="0"/>
              <a:t>7</a:t>
            </a:fld>
            <a:endParaRPr lang="en-US"/>
          </a:p>
        </p:txBody>
      </p:sp>
    </p:spTree>
    <p:extLst>
      <p:ext uri="{BB962C8B-B14F-4D97-AF65-F5344CB8AC3E}">
        <p14:creationId xmlns:p14="http://schemas.microsoft.com/office/powerpoint/2010/main" val="420983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input instruction with a pointer on the screen</a:t>
            </a:r>
          </a:p>
        </p:txBody>
      </p:sp>
      <p:sp>
        <p:nvSpPr>
          <p:cNvPr id="4" name="Slide Number Placeholder 3"/>
          <p:cNvSpPr>
            <a:spLocks noGrp="1"/>
          </p:cNvSpPr>
          <p:nvPr>
            <p:ph type="sldNum" sz="quarter" idx="5"/>
          </p:nvPr>
        </p:nvSpPr>
        <p:spPr/>
        <p:txBody>
          <a:bodyPr/>
          <a:lstStyle/>
          <a:p>
            <a:fld id="{823AF5E4-44B2-4F8A-8358-A9E3DDA3A8CE}" type="slidenum">
              <a:rPr lang="en-US" smtClean="0"/>
              <a:t>8</a:t>
            </a:fld>
            <a:endParaRPr lang="en-US"/>
          </a:p>
        </p:txBody>
      </p:sp>
    </p:spTree>
    <p:extLst>
      <p:ext uri="{BB962C8B-B14F-4D97-AF65-F5344CB8AC3E}">
        <p14:creationId xmlns:p14="http://schemas.microsoft.com/office/powerpoint/2010/main" val="268935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input instruction with a pointer on the screen</a:t>
            </a:r>
          </a:p>
        </p:txBody>
      </p:sp>
      <p:sp>
        <p:nvSpPr>
          <p:cNvPr id="4" name="Slide Number Placeholder 3"/>
          <p:cNvSpPr>
            <a:spLocks noGrp="1"/>
          </p:cNvSpPr>
          <p:nvPr>
            <p:ph type="sldNum" sz="quarter" idx="5"/>
          </p:nvPr>
        </p:nvSpPr>
        <p:spPr/>
        <p:txBody>
          <a:bodyPr/>
          <a:lstStyle/>
          <a:p>
            <a:fld id="{823AF5E4-44B2-4F8A-8358-A9E3DDA3A8CE}" type="slidenum">
              <a:rPr lang="en-US" smtClean="0"/>
              <a:t>9</a:t>
            </a:fld>
            <a:endParaRPr lang="en-US"/>
          </a:p>
        </p:txBody>
      </p:sp>
    </p:spTree>
    <p:extLst>
      <p:ext uri="{BB962C8B-B14F-4D97-AF65-F5344CB8AC3E}">
        <p14:creationId xmlns:p14="http://schemas.microsoft.com/office/powerpoint/2010/main" val="125340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10</a:t>
            </a:fld>
            <a:endParaRPr lang="en-US"/>
          </a:p>
        </p:txBody>
      </p:sp>
    </p:spTree>
    <p:extLst>
      <p:ext uri="{BB962C8B-B14F-4D97-AF65-F5344CB8AC3E}">
        <p14:creationId xmlns:p14="http://schemas.microsoft.com/office/powerpoint/2010/main" val="22657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11</a:t>
            </a:fld>
            <a:endParaRPr lang="en-US"/>
          </a:p>
        </p:txBody>
      </p:sp>
    </p:spTree>
    <p:extLst>
      <p:ext uri="{BB962C8B-B14F-4D97-AF65-F5344CB8AC3E}">
        <p14:creationId xmlns:p14="http://schemas.microsoft.com/office/powerpoint/2010/main" val="59755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12</a:t>
            </a:fld>
            <a:endParaRPr lang="en-US"/>
          </a:p>
        </p:txBody>
      </p:sp>
    </p:spTree>
    <p:extLst>
      <p:ext uri="{BB962C8B-B14F-4D97-AF65-F5344CB8AC3E}">
        <p14:creationId xmlns:p14="http://schemas.microsoft.com/office/powerpoint/2010/main" val="358284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addition to basic cursor movement, touchpads can also support additional features such as multi-finger gestures, which allow users to zoom in and out, rotate images, and perform other functions by using specific combinations of finger movements.</a:t>
            </a:r>
          </a:p>
          <a:p>
            <a:endParaRPr lang="en-US" b="0" i="0" dirty="0">
              <a:solidFill>
                <a:srgbClr val="374151"/>
              </a:solidFill>
              <a:effectLst/>
              <a:latin typeface="Söhne"/>
            </a:endParaRPr>
          </a:p>
          <a:p>
            <a:r>
              <a:rPr lang="en-US" b="0" i="0" dirty="0">
                <a:solidFill>
                  <a:srgbClr val="374151"/>
                </a:solidFill>
                <a:effectLst/>
                <a:latin typeface="Söhne"/>
              </a:rPr>
              <a:t>Overall, the touchpad is an important input device that provides a convenient and efficient way for users to interact with their computers without the need for an external mouse or other input device.</a:t>
            </a:r>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13</a:t>
            </a:fld>
            <a:endParaRPr lang="en-US"/>
          </a:p>
        </p:txBody>
      </p:sp>
    </p:spTree>
    <p:extLst>
      <p:ext uri="{BB962C8B-B14F-4D97-AF65-F5344CB8AC3E}">
        <p14:creationId xmlns:p14="http://schemas.microsoft.com/office/powerpoint/2010/main" val="2406730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AF5E4-44B2-4F8A-8358-A9E3DDA3A8CE}" type="slidenum">
              <a:rPr lang="en-US" smtClean="0"/>
              <a:t>14</a:t>
            </a:fld>
            <a:endParaRPr lang="en-US"/>
          </a:p>
        </p:txBody>
      </p:sp>
    </p:spTree>
    <p:extLst>
      <p:ext uri="{BB962C8B-B14F-4D97-AF65-F5344CB8AC3E}">
        <p14:creationId xmlns:p14="http://schemas.microsoft.com/office/powerpoint/2010/main" val="306814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5" name="Holder 5"/>
          <p:cNvSpPr>
            <a:spLocks noGrp="1"/>
          </p:cNvSpPr>
          <p:nvPr>
            <p:ph type="dt" sz="half" idx="6"/>
          </p:nvPr>
        </p:nvSpPr>
        <p:spPr/>
        <p:txBody>
          <a:bodyPr lIns="0" tIns="0" rIns="0" bIns="0"/>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6" name="Holder 6"/>
          <p:cNvSpPr>
            <a:spLocks noGrp="1"/>
          </p:cNvSpPr>
          <p:nvPr>
            <p:ph type="sldNum" sz="quarter" idx="7"/>
          </p:nvPr>
        </p:nvSpPr>
        <p:spPr/>
        <p:txBody>
          <a:bodyPr lIns="0" tIns="0" rIns="0" bIns="0"/>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5" name="Holder 5"/>
          <p:cNvSpPr>
            <a:spLocks noGrp="1"/>
          </p:cNvSpPr>
          <p:nvPr>
            <p:ph type="dt" sz="half" idx="6"/>
          </p:nvPr>
        </p:nvSpPr>
        <p:spPr/>
        <p:txBody>
          <a:bodyPr lIns="0" tIns="0" rIns="0" bIns="0"/>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6" name="Holder 6"/>
          <p:cNvSpPr>
            <a:spLocks noGrp="1"/>
          </p:cNvSpPr>
          <p:nvPr>
            <p:ph type="sldNum" sz="quarter" idx="7"/>
          </p:nvPr>
        </p:nvSpPr>
        <p:spPr/>
        <p:txBody>
          <a:bodyPr lIns="0" tIns="0" rIns="0" bIns="0"/>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6" name="Holder 6"/>
          <p:cNvSpPr>
            <a:spLocks noGrp="1"/>
          </p:cNvSpPr>
          <p:nvPr>
            <p:ph type="dt" sz="half" idx="6"/>
          </p:nvPr>
        </p:nvSpPr>
        <p:spPr/>
        <p:txBody>
          <a:bodyPr lIns="0" tIns="0" rIns="0" bIns="0"/>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7" name="Holder 7"/>
          <p:cNvSpPr>
            <a:spLocks noGrp="1"/>
          </p:cNvSpPr>
          <p:nvPr>
            <p:ph type="sldNum" sz="quarter" idx="7"/>
          </p:nvPr>
        </p:nvSpPr>
        <p:spPr/>
        <p:txBody>
          <a:bodyPr lIns="0" tIns="0" rIns="0" bIns="0"/>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4" name="Holder 4"/>
          <p:cNvSpPr>
            <a:spLocks noGrp="1"/>
          </p:cNvSpPr>
          <p:nvPr>
            <p:ph type="dt" sz="half" idx="6"/>
          </p:nvPr>
        </p:nvSpPr>
        <p:spPr/>
        <p:txBody>
          <a:bodyPr lIns="0" tIns="0" rIns="0" bIns="0"/>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5" name="Holder 5"/>
          <p:cNvSpPr>
            <a:spLocks noGrp="1"/>
          </p:cNvSpPr>
          <p:nvPr>
            <p:ph type="sldNum" sz="quarter" idx="7"/>
          </p:nvPr>
        </p:nvSpPr>
        <p:spPr/>
        <p:txBody>
          <a:bodyPr lIns="0" tIns="0" rIns="0" bIns="0"/>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3" name="Holder 3"/>
          <p:cNvSpPr>
            <a:spLocks noGrp="1"/>
          </p:cNvSpPr>
          <p:nvPr>
            <p:ph type="dt" sz="half" idx="6"/>
          </p:nvPr>
        </p:nvSpPr>
        <p:spPr/>
        <p:txBody>
          <a:bodyPr lIns="0" tIns="0" rIns="0" bIns="0"/>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4" name="Holder 4"/>
          <p:cNvSpPr>
            <a:spLocks noGrp="1"/>
          </p:cNvSpPr>
          <p:nvPr>
            <p:ph type="sldNum" sz="quarter" idx="7"/>
          </p:nvPr>
        </p:nvSpPr>
        <p:spPr/>
        <p:txBody>
          <a:bodyPr lIns="0" tIns="0" rIns="0" bIns="0"/>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189603" y="73278"/>
            <a:ext cx="3812793" cy="574040"/>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77089" y="2932633"/>
            <a:ext cx="12037821" cy="2714625"/>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1000760" y="6544664"/>
            <a:ext cx="1308735" cy="278765"/>
          </a:xfrm>
          <a:prstGeom prst="rect">
            <a:avLst/>
          </a:prstGeom>
        </p:spPr>
        <p:txBody>
          <a:bodyPr wrap="square" lIns="0" tIns="0" rIns="0" bIns="0">
            <a:spAutoFit/>
          </a:bodyPr>
          <a:lstStyle>
            <a:lvl1pPr>
              <a:defRPr sz="1800" b="0" i="0">
                <a:solidFill>
                  <a:srgbClr val="6F2F9F"/>
                </a:solidFill>
                <a:latin typeface="Times New Roman"/>
                <a:cs typeface="Times New Roman"/>
              </a:defRPr>
            </a:lvl1pPr>
          </a:lstStyle>
          <a:p>
            <a:pPr marL="12700">
              <a:lnSpc>
                <a:spcPts val="2065"/>
              </a:lnSpc>
            </a:pPr>
            <a:r>
              <a:rPr dirty="0"/>
              <a:t>3 March</a:t>
            </a:r>
            <a:r>
              <a:rPr spc="-95" dirty="0"/>
              <a:t> </a:t>
            </a:r>
            <a:r>
              <a:rPr dirty="0"/>
              <a:t>2017</a:t>
            </a:r>
          </a:p>
        </p:txBody>
      </p:sp>
      <p:sp>
        <p:nvSpPr>
          <p:cNvPr id="5" name="Holder 5"/>
          <p:cNvSpPr>
            <a:spLocks noGrp="1"/>
          </p:cNvSpPr>
          <p:nvPr>
            <p:ph type="dt" sz="half" idx="6"/>
          </p:nvPr>
        </p:nvSpPr>
        <p:spPr>
          <a:xfrm>
            <a:off x="4450841" y="6407538"/>
            <a:ext cx="3291840" cy="279400"/>
          </a:xfrm>
          <a:prstGeom prst="rect">
            <a:avLst/>
          </a:prstGeom>
        </p:spPr>
        <p:txBody>
          <a:bodyPr wrap="square" lIns="0" tIns="0" rIns="0" bIns="0">
            <a:spAutoFit/>
          </a:bodyPr>
          <a:lstStyle>
            <a:lvl1pPr>
              <a:defRPr sz="1800" b="0" i="0">
                <a:solidFill>
                  <a:srgbClr val="006FC0"/>
                </a:solidFill>
                <a:latin typeface="Times New Roman"/>
                <a:cs typeface="Times New Roman"/>
              </a:defRPr>
            </a:lvl1pPr>
          </a:lstStyle>
          <a:p>
            <a:pPr marL="12700">
              <a:lnSpc>
                <a:spcPts val="2065"/>
              </a:lnSpc>
            </a:pPr>
            <a:r>
              <a:rPr spc="-5" dirty="0"/>
              <a:t>NWC201@ </a:t>
            </a:r>
            <a:r>
              <a:rPr spc="-25" dirty="0"/>
              <a:t>CST-Karma</a:t>
            </a:r>
            <a:r>
              <a:rPr spc="-35" dirty="0"/>
              <a:t> </a:t>
            </a:r>
            <a:r>
              <a:rPr spc="-20" dirty="0"/>
              <a:t>Wangchuk</a:t>
            </a:r>
          </a:p>
        </p:txBody>
      </p:sp>
      <p:sp>
        <p:nvSpPr>
          <p:cNvPr id="6" name="Holder 6"/>
          <p:cNvSpPr>
            <a:spLocks noGrp="1"/>
          </p:cNvSpPr>
          <p:nvPr>
            <p:ph type="sldNum" sz="quarter" idx="7"/>
          </p:nvPr>
        </p:nvSpPr>
        <p:spPr>
          <a:xfrm>
            <a:off x="11122406" y="6407538"/>
            <a:ext cx="165734" cy="279400"/>
          </a:xfrm>
          <a:prstGeom prst="rect">
            <a:avLst/>
          </a:prstGeom>
        </p:spPr>
        <p:txBody>
          <a:bodyPr wrap="square" lIns="0" tIns="0" rIns="0" bIns="0">
            <a:spAutoFit/>
          </a:bodyPr>
          <a:lstStyle>
            <a:lvl1pPr>
              <a:defRPr sz="1800" b="0" i="0">
                <a:solidFill>
                  <a:srgbClr val="FF0000"/>
                </a:solidFill>
                <a:latin typeface="Times New Roman"/>
                <a:cs typeface="Times New Roman"/>
              </a:defRPr>
            </a:lvl1pPr>
          </a:lstStyle>
          <a:p>
            <a:pPr marL="25400">
              <a:lnSpc>
                <a:spcPts val="206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reviewgamezone.com/mc/candidate/test/?test_id=10333" TargetMode="External"/><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youtube.com/watch?v=wUHGN-B1tt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slideplayer.com/slide/11866216/" TargetMode="External"/><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liveworksheets.com/ja1658954ne"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93697" y="3348990"/>
            <a:ext cx="9275445" cy="28575"/>
          </a:xfrm>
          <a:custGeom>
            <a:avLst/>
            <a:gdLst/>
            <a:ahLst/>
            <a:cxnLst/>
            <a:rect l="l" t="t" r="r" b="b"/>
            <a:pathLst>
              <a:path w="9275445" h="28575">
                <a:moveTo>
                  <a:pt x="0" y="28194"/>
                </a:moveTo>
                <a:lnTo>
                  <a:pt x="9275318" y="0"/>
                </a:lnTo>
              </a:path>
            </a:pathLst>
          </a:custGeom>
          <a:ln w="38100">
            <a:solidFill>
              <a:srgbClr val="C00000"/>
            </a:solidFill>
          </a:ln>
        </p:spPr>
        <p:txBody>
          <a:bodyPr wrap="square" lIns="0" tIns="0" rIns="0" bIns="0" rtlCol="0"/>
          <a:lstStyle/>
          <a:p>
            <a:endParaRPr/>
          </a:p>
        </p:txBody>
      </p:sp>
      <p:sp>
        <p:nvSpPr>
          <p:cNvPr id="4" name="object 4"/>
          <p:cNvSpPr txBox="1"/>
          <p:nvPr/>
        </p:nvSpPr>
        <p:spPr>
          <a:xfrm>
            <a:off x="3657601" y="1357960"/>
            <a:ext cx="4876672" cy="2580194"/>
          </a:xfrm>
          <a:prstGeom prst="rect">
            <a:avLst/>
          </a:prstGeom>
        </p:spPr>
        <p:txBody>
          <a:bodyPr vert="horz" wrap="square" lIns="0" tIns="12700" rIns="0" bIns="0" rtlCol="0">
            <a:spAutoFit/>
          </a:bodyPr>
          <a:lstStyle/>
          <a:p>
            <a:pPr marR="254000" algn="ctr">
              <a:lnSpc>
                <a:spcPct val="100000"/>
              </a:lnSpc>
              <a:spcBef>
                <a:spcPts val="100"/>
              </a:spcBef>
            </a:pPr>
            <a:r>
              <a:rPr lang="en-US" sz="3600" b="1" spc="-5" dirty="0">
                <a:latin typeface="Times New Roman"/>
                <a:cs typeface="Times New Roman"/>
              </a:rPr>
              <a:t>Input Devices</a:t>
            </a:r>
            <a:endParaRPr lang="en-US" sz="3600" dirty="0">
              <a:latin typeface="Times New Roman"/>
              <a:cs typeface="Times New Roman"/>
            </a:endParaRPr>
          </a:p>
          <a:p>
            <a:pPr>
              <a:lnSpc>
                <a:spcPct val="100000"/>
              </a:lnSpc>
            </a:pPr>
            <a:endParaRPr lang="en-US" sz="4000" dirty="0">
              <a:latin typeface="Times New Roman"/>
              <a:cs typeface="Times New Roman"/>
            </a:endParaRPr>
          </a:p>
          <a:p>
            <a:pPr marR="254635" algn="ctr">
              <a:lnSpc>
                <a:spcPts val="4200"/>
              </a:lnSpc>
              <a:spcBef>
                <a:spcPts val="2545"/>
              </a:spcBef>
            </a:pPr>
            <a:r>
              <a:rPr sz="3600" dirty="0">
                <a:latin typeface="Times New Roman"/>
                <a:cs typeface="Times New Roman"/>
              </a:rPr>
              <a:t>Session</a:t>
            </a:r>
            <a:r>
              <a:rPr sz="3600" spc="-10" dirty="0">
                <a:latin typeface="Times New Roman"/>
                <a:cs typeface="Times New Roman"/>
              </a:rPr>
              <a:t> </a:t>
            </a:r>
            <a:r>
              <a:rPr lang="en-US" sz="3600" spc="-10" dirty="0">
                <a:latin typeface="Times New Roman"/>
                <a:cs typeface="Times New Roman"/>
              </a:rPr>
              <a:t>1</a:t>
            </a:r>
            <a:endParaRPr sz="3600" dirty="0">
              <a:latin typeface="Times New Roman"/>
              <a:cs typeface="Times New Roman"/>
            </a:endParaRPr>
          </a:p>
          <a:p>
            <a:pPr algn="ctr">
              <a:lnSpc>
                <a:spcPts val="4200"/>
              </a:lnSpc>
            </a:pPr>
            <a:r>
              <a:rPr sz="3600" spc="-25" dirty="0">
                <a:latin typeface="Times New Roman"/>
                <a:cs typeface="Times New Roman"/>
              </a:rPr>
              <a:t>Tutor: </a:t>
            </a:r>
            <a:r>
              <a:rPr lang="en-US" sz="3600" spc="-25" dirty="0">
                <a:latin typeface="Times New Roman"/>
                <a:cs typeface="Times New Roman"/>
              </a:rPr>
              <a:t>Tshewang Dhendup</a:t>
            </a:r>
            <a:endParaRPr sz="3600" dirty="0">
              <a:latin typeface="Times New Roman"/>
              <a:cs typeface="Times New Roman"/>
            </a:endParaRPr>
          </a:p>
        </p:txBody>
      </p:sp>
      <p:sp>
        <p:nvSpPr>
          <p:cNvPr id="5" name="object 5"/>
          <p:cNvSpPr txBox="1">
            <a:spLocks noGrp="1"/>
          </p:cNvSpPr>
          <p:nvPr>
            <p:ph type="title"/>
          </p:nvPr>
        </p:nvSpPr>
        <p:spPr>
          <a:xfrm>
            <a:off x="3200400" y="46482"/>
            <a:ext cx="6096584" cy="756920"/>
          </a:xfrm>
          <a:prstGeom prst="rect">
            <a:avLst/>
          </a:prstGeom>
        </p:spPr>
        <p:txBody>
          <a:bodyPr vert="horz" wrap="square" lIns="0" tIns="12700" rIns="0" bIns="0" rtlCol="0">
            <a:spAutoFit/>
          </a:bodyPr>
          <a:lstStyle/>
          <a:p>
            <a:pPr marL="12700" algn="ctr">
              <a:lnSpc>
                <a:spcPct val="100000"/>
              </a:lnSpc>
              <a:spcBef>
                <a:spcPts val="100"/>
              </a:spcBef>
            </a:pPr>
            <a:r>
              <a:rPr lang="en-US" sz="4800" spc="-5" dirty="0"/>
              <a:t>Technology Operations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CCC184-A90C-E561-04EA-26D1B80990A1}"/>
              </a:ext>
            </a:extLst>
          </p:cNvPr>
          <p:cNvPicPr>
            <a:picLocks noChangeAspect="1"/>
          </p:cNvPicPr>
          <p:nvPr/>
        </p:nvPicPr>
        <p:blipFill>
          <a:blip r:embed="rId3"/>
          <a:stretch>
            <a:fillRect/>
          </a:stretch>
        </p:blipFill>
        <p:spPr>
          <a:xfrm>
            <a:off x="8915400" y="3124200"/>
            <a:ext cx="3034677" cy="3198713"/>
          </a:xfrm>
          <a:prstGeom prst="rect">
            <a:avLst/>
          </a:prstGeom>
        </p:spPr>
      </p:pic>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2583400"/>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Pointing Devices:</a:t>
            </a:r>
          </a:p>
          <a:p>
            <a:pPr marL="12065">
              <a:lnSpc>
                <a:spcPct val="100000"/>
              </a:lnSpc>
              <a:spcBef>
                <a:spcPts val="685"/>
              </a:spcBef>
              <a:buClr>
                <a:srgbClr val="6F2F9F"/>
              </a:buClr>
              <a:tabLst>
                <a:tab pos="469900" algn="l"/>
              </a:tabLst>
            </a:pPr>
            <a:r>
              <a:rPr lang="en-US" sz="3200" b="1" dirty="0">
                <a:latin typeface="Times New Roman"/>
                <a:cs typeface="Times New Roman"/>
              </a:rPr>
              <a:t>	2. Joystick:</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A joystick is a input device that allows you to control the movement of a cursor or object on the screen.</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Small box with a moving handheld stick and buttons. </a:t>
            </a:r>
          </a:p>
        </p:txBody>
      </p:sp>
      <p:sp>
        <p:nvSpPr>
          <p:cNvPr id="4" name="object 4"/>
          <p:cNvSpPr/>
          <p:nvPr/>
        </p:nvSpPr>
        <p:spPr>
          <a:xfrm>
            <a:off x="0" y="699516"/>
            <a:ext cx="12192000" cy="49834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10</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7"/>
          <a:stretch>
            <a:fillRect/>
          </a:stretch>
        </p:blipFill>
        <p:spPr>
          <a:xfrm>
            <a:off x="-761" y="-4000"/>
            <a:ext cx="1737355" cy="926590"/>
          </a:xfrm>
          <a:prstGeom prst="rect">
            <a:avLst/>
          </a:prstGeom>
        </p:spPr>
      </p:pic>
    </p:spTree>
    <p:extLst>
      <p:ext uri="{BB962C8B-B14F-4D97-AF65-F5344CB8AC3E}">
        <p14:creationId xmlns:p14="http://schemas.microsoft.com/office/powerpoint/2010/main" val="649032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078E2CA-3F4E-8E91-B33D-561FBDAE3D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844" b="9562"/>
          <a:stretch/>
        </p:blipFill>
        <p:spPr bwMode="auto">
          <a:xfrm>
            <a:off x="3390900" y="2454871"/>
            <a:ext cx="5410199" cy="408979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1506182"/>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Functions of  Joystick:</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Joysticks are commonly used in video games, flight simulators, and other applications where precise, intuitive control is important</a:t>
            </a:r>
          </a:p>
        </p:txBody>
      </p:sp>
      <p:sp>
        <p:nvSpPr>
          <p:cNvPr id="4" name="object 4"/>
          <p:cNvSpPr/>
          <p:nvPr/>
        </p:nvSpPr>
        <p:spPr>
          <a:xfrm>
            <a:off x="0" y="699516"/>
            <a:ext cx="12192000" cy="49834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11</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7"/>
          <a:stretch>
            <a:fillRect/>
          </a:stretch>
        </p:blipFill>
        <p:spPr>
          <a:xfrm>
            <a:off x="-761" y="-4000"/>
            <a:ext cx="1737355" cy="926590"/>
          </a:xfrm>
          <a:prstGeom prst="rect">
            <a:avLst/>
          </a:prstGeom>
        </p:spPr>
      </p:pic>
    </p:spTree>
    <p:extLst>
      <p:ext uri="{BB962C8B-B14F-4D97-AF65-F5344CB8AC3E}">
        <p14:creationId xmlns:p14="http://schemas.microsoft.com/office/powerpoint/2010/main" val="386243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3509294"/>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Pointing Devices:</a:t>
            </a:r>
          </a:p>
          <a:p>
            <a:pPr marL="12065">
              <a:lnSpc>
                <a:spcPct val="100000"/>
              </a:lnSpc>
              <a:spcBef>
                <a:spcPts val="685"/>
              </a:spcBef>
              <a:buClr>
                <a:srgbClr val="6F2F9F"/>
              </a:buClr>
              <a:tabLst>
                <a:tab pos="469900" algn="l"/>
              </a:tabLst>
            </a:pPr>
            <a:r>
              <a:rPr lang="en-US" sz="3200" b="1" dirty="0">
                <a:latin typeface="Times New Roman"/>
                <a:cs typeface="Times New Roman"/>
              </a:rPr>
              <a:t>	3. Touchpad:</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A touchpad is a flat surface on a laptop computer that can be touched with a finger to control the movement of the cursor.</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It works by detecting the movement of a user's finger or fingers as they glide over its surface.</a:t>
            </a:r>
          </a:p>
          <a:p>
            <a:pPr marL="812165" lvl="1" indent="-343535">
              <a:lnSpc>
                <a:spcPct val="100000"/>
              </a:lnSpc>
              <a:spcBef>
                <a:spcPts val="509"/>
              </a:spcBef>
              <a:buClr>
                <a:srgbClr val="6F2F9F"/>
              </a:buClr>
              <a:buFont typeface="Wingdings"/>
              <a:buChar char=""/>
              <a:tabLst>
                <a:tab pos="812800" algn="l"/>
              </a:tabLst>
            </a:pPr>
            <a:endParaRPr kumimoji="0" lang="en-US" sz="2800" b="0" i="0" u="none" strike="noStrike" kern="1200" cap="none" spc="-5"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12</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pic>
        <p:nvPicPr>
          <p:cNvPr id="14" name="Picture 13">
            <a:extLst>
              <a:ext uri="{FF2B5EF4-FFF2-40B4-BE49-F238E27FC236}">
                <a16:creationId xmlns:a16="http://schemas.microsoft.com/office/drawing/2014/main" id="{3E97F29D-0CA4-5022-A5A7-7057A4AA96A8}"/>
              </a:ext>
            </a:extLst>
          </p:cNvPr>
          <p:cNvPicPr>
            <a:picLocks noChangeAspect="1"/>
          </p:cNvPicPr>
          <p:nvPr/>
        </p:nvPicPr>
        <p:blipFill>
          <a:blip r:embed="rId7"/>
          <a:stretch>
            <a:fillRect/>
          </a:stretch>
        </p:blipFill>
        <p:spPr>
          <a:xfrm>
            <a:off x="7846877" y="3505200"/>
            <a:ext cx="3673039" cy="2754779"/>
          </a:xfrm>
          <a:prstGeom prst="rect">
            <a:avLst/>
          </a:prstGeom>
        </p:spPr>
      </p:pic>
    </p:spTree>
    <p:extLst>
      <p:ext uri="{BB962C8B-B14F-4D97-AF65-F5344CB8AC3E}">
        <p14:creationId xmlns:p14="http://schemas.microsoft.com/office/powerpoint/2010/main" val="150393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2862963"/>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Functions of Touchpad:</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The primary function of a touchpad is to replace the traditional mouse that would otherwise be connected to a desktop computer.</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This makes it easier to navigate the computer screen and perform tasks, such as selecting items, scrolling through documents or web pages, and dragging and dropping files. </a:t>
            </a:r>
            <a:endParaRPr kumimoji="0" lang="en-US" sz="2800" b="0" i="0" u="none" strike="noStrike" kern="1200" cap="none" spc="-5"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13</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spTree>
    <p:extLst>
      <p:ext uri="{BB962C8B-B14F-4D97-AF65-F5344CB8AC3E}">
        <p14:creationId xmlns:p14="http://schemas.microsoft.com/office/powerpoint/2010/main" val="334681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3573414"/>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Pointing Devices:</a:t>
            </a:r>
          </a:p>
          <a:p>
            <a:pPr marL="12065">
              <a:lnSpc>
                <a:spcPct val="100000"/>
              </a:lnSpc>
              <a:spcBef>
                <a:spcPts val="685"/>
              </a:spcBef>
              <a:buClr>
                <a:srgbClr val="6F2F9F"/>
              </a:buClr>
              <a:tabLst>
                <a:tab pos="469900" algn="l"/>
              </a:tabLst>
            </a:pPr>
            <a:r>
              <a:rPr lang="en-US" sz="3200" b="1" dirty="0">
                <a:latin typeface="Times New Roman"/>
                <a:cs typeface="Times New Roman"/>
              </a:rPr>
              <a:t>	4. Trackball:</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Pointing input devices like a mouse but a stationary pointing device with a ball on its top. </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The user rotates the ball with their </a:t>
            </a:r>
          </a:p>
          <a:p>
            <a:pPr marL="468630" lvl="1">
              <a:lnSpc>
                <a:spcPct val="100000"/>
              </a:lnSpc>
              <a:spcBef>
                <a:spcPts val="509"/>
              </a:spcBef>
              <a:buClr>
                <a:srgbClr val="6F2F9F"/>
              </a:buClr>
              <a:tabLst>
                <a:tab pos="812800" algn="l"/>
              </a:tabLst>
            </a:pPr>
            <a:r>
              <a:rPr lang="en-US" sz="2800" spc="-5" dirty="0">
                <a:solidFill>
                  <a:prstClr val="black"/>
                </a:solidFill>
                <a:latin typeface="Times New Roman"/>
                <a:cs typeface="Times New Roman"/>
              </a:rPr>
              <a:t>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fingers, palm, or thumb to move the </a:t>
            </a:r>
          </a:p>
          <a:p>
            <a:pPr marL="468630" lvl="1">
              <a:lnSpc>
                <a:spcPct val="100000"/>
              </a:lnSpc>
              <a:spcBef>
                <a:spcPts val="509"/>
              </a:spcBef>
              <a:buClr>
                <a:srgbClr val="6F2F9F"/>
              </a:buClr>
              <a:tabLst>
                <a:tab pos="812800" algn="l"/>
              </a:tabLst>
            </a:pPr>
            <a:r>
              <a:rPr lang="en-US" sz="2800" spc="-5" dirty="0">
                <a:solidFill>
                  <a:prstClr val="black"/>
                </a:solidFill>
                <a:latin typeface="Times New Roman"/>
                <a:cs typeface="Times New Roman"/>
              </a:rPr>
              <a:t>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cursor on the screen.</a:t>
            </a: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14</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pic>
        <p:nvPicPr>
          <p:cNvPr id="10242" name="Picture 2" descr="undefined">
            <a:extLst>
              <a:ext uri="{FF2B5EF4-FFF2-40B4-BE49-F238E27FC236}">
                <a16:creationId xmlns:a16="http://schemas.microsoft.com/office/drawing/2014/main" id="{2A20CB4E-64EB-43A2-BBC8-849663B991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444" r="3704" b="5077"/>
          <a:stretch/>
        </p:blipFill>
        <p:spPr bwMode="auto">
          <a:xfrm>
            <a:off x="7502528" y="2666999"/>
            <a:ext cx="3818632" cy="353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7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4283865"/>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Function of Trackball:</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Trackballs are used as an alternative to a traditional mouse, particularly in situations where space is limited or precise control is required. </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They are commonly used in applications such as CAD/CAM, graphics design, and gaming. </a:t>
            </a:r>
          </a:p>
          <a:p>
            <a:pPr marL="468630" lvl="1">
              <a:lnSpc>
                <a:spcPct val="100000"/>
              </a:lnSpc>
              <a:spcBef>
                <a:spcPts val="509"/>
              </a:spcBef>
              <a:buClr>
                <a:srgbClr val="6F2F9F"/>
              </a:buClr>
              <a:tabLst>
                <a:tab pos="812800" algn="l"/>
              </a:tabLst>
            </a:pPr>
            <a:endParaRPr lang="en-US" sz="2800" spc="-5" dirty="0">
              <a:solidFill>
                <a:prstClr val="black"/>
              </a:solidFill>
              <a:latin typeface="Times New Roman"/>
              <a:cs typeface="Times New Roman"/>
            </a:endParaRPr>
          </a:p>
          <a:p>
            <a:pPr marL="925830" lvl="1" indent="-457200">
              <a:spcBef>
                <a:spcPts val="509"/>
              </a:spcBef>
              <a:buClr>
                <a:srgbClr val="6F2F9F"/>
              </a:buClr>
              <a:buFont typeface="Wingdings" panose="05000000000000000000" pitchFamily="2" charset="2"/>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Trackballs can also be found in some laptops and other portable devices as a built-in pointing device.</a:t>
            </a: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15</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spTree>
    <p:extLst>
      <p:ext uri="{BB962C8B-B14F-4D97-AF65-F5344CB8AC3E}">
        <p14:creationId xmlns:p14="http://schemas.microsoft.com/office/powerpoint/2010/main" val="219373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2065309"/>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5. Microphone:</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A microphone is an input device that allows </a:t>
            </a:r>
          </a:p>
          <a:p>
            <a:pPr marL="468630" lvl="1">
              <a:lnSpc>
                <a:spcPct val="100000"/>
              </a:lnSpc>
              <a:spcBef>
                <a:spcPts val="509"/>
              </a:spcBef>
              <a:buClr>
                <a:srgbClr val="6F2F9F"/>
              </a:buCl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users to record audio or input voice commands.</a:t>
            </a:r>
          </a:p>
          <a:p>
            <a:pPr marL="925830" lvl="1" indent="-457200">
              <a:lnSpc>
                <a:spcPct val="100000"/>
              </a:lnSpc>
              <a:spcBef>
                <a:spcPts val="509"/>
              </a:spcBef>
              <a:buClr>
                <a:srgbClr val="6F2F9F"/>
              </a:buClr>
              <a:buFont typeface="Wingdings" panose="05000000000000000000" pitchFamily="2" charset="2"/>
              <a:buChar char="Ø"/>
              <a:tabLst>
                <a:tab pos="812800" algn="l"/>
              </a:tabLst>
            </a:pPr>
            <a:r>
              <a:rPr lang="en-US" sz="2800" spc="-5" dirty="0">
                <a:solidFill>
                  <a:prstClr val="black"/>
                </a:solidFill>
                <a:latin typeface="Times New Roman"/>
                <a:cs typeface="Times New Roman"/>
              </a:rPr>
              <a:t>Record the voice of the user in computer </a:t>
            </a:r>
            <a:endParaRPr kumimoji="0" lang="en-US" sz="2800" b="0" i="0" u="none" strike="noStrike" kern="1200" cap="none" spc="-5"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16</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pic>
        <p:nvPicPr>
          <p:cNvPr id="10" name="Picture 9">
            <a:extLst>
              <a:ext uri="{FF2B5EF4-FFF2-40B4-BE49-F238E27FC236}">
                <a16:creationId xmlns:a16="http://schemas.microsoft.com/office/drawing/2014/main" id="{E41FE663-9D67-444A-39AA-90A32E1F4860}"/>
              </a:ext>
            </a:extLst>
          </p:cNvPr>
          <p:cNvPicPr>
            <a:picLocks noChangeAspect="1"/>
          </p:cNvPicPr>
          <p:nvPr/>
        </p:nvPicPr>
        <p:blipFill rotWithShape="1">
          <a:blip r:embed="rId7"/>
          <a:srcRect t="-1" b="1580"/>
          <a:stretch/>
        </p:blipFill>
        <p:spPr>
          <a:xfrm>
            <a:off x="8687543" y="1150481"/>
            <a:ext cx="3324689" cy="5166070"/>
          </a:xfrm>
          <a:prstGeom prst="rect">
            <a:avLst/>
          </a:prstGeom>
        </p:spPr>
      </p:pic>
    </p:spTree>
    <p:extLst>
      <p:ext uri="{BB962C8B-B14F-4D97-AF65-F5344CB8AC3E}">
        <p14:creationId xmlns:p14="http://schemas.microsoft.com/office/powerpoint/2010/main" val="3710280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2065309"/>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6. Digital Camera:</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Input device used to take pictures and to</a:t>
            </a:r>
          </a:p>
          <a:p>
            <a:pPr marL="468630" lvl="1">
              <a:lnSpc>
                <a:spcPct val="100000"/>
              </a:lnSpc>
              <a:spcBef>
                <a:spcPts val="509"/>
              </a:spcBef>
              <a:buClr>
                <a:srgbClr val="6F2F9F"/>
              </a:buClr>
              <a:tabLst>
                <a:tab pos="812800" algn="l"/>
              </a:tabLst>
            </a:pPr>
            <a:r>
              <a:rPr lang="en-US" sz="2800" spc="-5" dirty="0">
                <a:solidFill>
                  <a:prstClr val="black"/>
                </a:solidFill>
                <a:latin typeface="Times New Roman"/>
                <a:cs typeface="Times New Roman"/>
              </a:rPr>
              <a:t>	store directly into the computer in </a:t>
            </a:r>
            <a:r>
              <a:rPr lang="en-US" sz="2800" spc="-5">
                <a:solidFill>
                  <a:prstClr val="black"/>
                </a:solidFill>
                <a:latin typeface="Times New Roman"/>
                <a:cs typeface="Times New Roman"/>
              </a:rPr>
              <a:t>digital form.</a:t>
            </a:r>
            <a:endParaRPr lang="en-US" sz="2800" spc="-5" dirty="0">
              <a:solidFill>
                <a:prstClr val="black"/>
              </a:solidFill>
              <a:latin typeface="Times New Roman"/>
              <a:cs typeface="Times New Roman"/>
            </a:endParaRPr>
          </a:p>
          <a:p>
            <a:pPr marL="468630" lvl="1">
              <a:lnSpc>
                <a:spcPct val="100000"/>
              </a:lnSpc>
              <a:spcBef>
                <a:spcPts val="509"/>
              </a:spcBef>
              <a:buClr>
                <a:srgbClr val="6F2F9F"/>
              </a:buCl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a:t>
            </a: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17</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pic>
        <p:nvPicPr>
          <p:cNvPr id="14" name="Picture 13">
            <a:extLst>
              <a:ext uri="{FF2B5EF4-FFF2-40B4-BE49-F238E27FC236}">
                <a16:creationId xmlns:a16="http://schemas.microsoft.com/office/drawing/2014/main" id="{2B2656CB-094D-009A-B7A3-A02F173AEED3}"/>
              </a:ext>
            </a:extLst>
          </p:cNvPr>
          <p:cNvPicPr>
            <a:picLocks noChangeAspect="1"/>
          </p:cNvPicPr>
          <p:nvPr/>
        </p:nvPicPr>
        <p:blipFill>
          <a:blip r:embed="rId7"/>
          <a:stretch>
            <a:fillRect/>
          </a:stretch>
        </p:blipFill>
        <p:spPr>
          <a:xfrm>
            <a:off x="6661488" y="2620311"/>
            <a:ext cx="4858428" cy="3543795"/>
          </a:xfrm>
          <a:prstGeom prst="rect">
            <a:avLst/>
          </a:prstGeom>
        </p:spPr>
      </p:pic>
    </p:spTree>
    <p:extLst>
      <p:ext uri="{BB962C8B-B14F-4D97-AF65-F5344CB8AC3E}">
        <p14:creationId xmlns:p14="http://schemas.microsoft.com/office/powerpoint/2010/main" val="231277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66822"/>
          </a:xfrm>
          <a:prstGeom prst="rect">
            <a:avLst/>
          </a:prstGeom>
        </p:spPr>
        <p:txBody>
          <a:bodyPr vert="horz" wrap="square" lIns="0" tIns="12700" rIns="0" bIns="0" rtlCol="0">
            <a:spAutoFit/>
          </a:bodyPr>
          <a:lstStyle/>
          <a:p>
            <a:pPr marL="12700" algn="ctr">
              <a:lnSpc>
                <a:spcPct val="100000"/>
              </a:lnSpc>
              <a:spcBef>
                <a:spcPts val="100"/>
              </a:spcBef>
            </a:pPr>
            <a:r>
              <a:rPr kumimoji="0" lang="en-US" sz="3600" b="1" i="0" u="none" strike="noStrike" kern="0" cap="none" spc="-5" normalizeH="0" baseline="0" noProof="0" dirty="0">
                <a:ln>
                  <a:noFill/>
                </a:ln>
                <a:solidFill>
                  <a:prstClr val="black"/>
                </a:solidFill>
                <a:effectLst/>
                <a:uLnTx/>
                <a:uFillTx/>
                <a:latin typeface="Times New Roman"/>
                <a:ea typeface="+mj-ea"/>
                <a:cs typeface="Times New Roman"/>
              </a:rPr>
              <a:t>Home Work</a:t>
            </a:r>
            <a:endParaRPr lang="en-US" sz="2400" dirty="0">
              <a:latin typeface="Times New Roman"/>
              <a:cs typeface="Times New Roman"/>
            </a:endParaRPr>
          </a:p>
        </p:txBody>
      </p:sp>
      <p:sp>
        <p:nvSpPr>
          <p:cNvPr id="3" name="object 3"/>
          <p:cNvSpPr txBox="1"/>
          <p:nvPr/>
        </p:nvSpPr>
        <p:spPr>
          <a:xfrm>
            <a:off x="998626" y="898710"/>
            <a:ext cx="10302240" cy="4155625"/>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Do It Yourself:</a:t>
            </a:r>
          </a:p>
          <a:p>
            <a:pPr marL="982980" lvl="1" indent="-514350">
              <a:lnSpc>
                <a:spcPct val="100000"/>
              </a:lnSpc>
              <a:spcBef>
                <a:spcPts val="509"/>
              </a:spcBef>
              <a:buClr>
                <a:srgbClr val="6F2F9F"/>
              </a:buClr>
              <a:buFont typeface="+mj-lt"/>
              <a:buAutoNum type="arabicPeriod"/>
              <a:tabLst>
                <a:tab pos="812800" algn="l"/>
              </a:tabLst>
            </a:pPr>
            <a:r>
              <a:rPr lang="en-US" sz="2800" spc="-5" dirty="0">
                <a:solidFill>
                  <a:prstClr val="black"/>
                </a:solidFill>
                <a:latin typeface="Times New Roman"/>
                <a:cs typeface="Times New Roman"/>
              </a:rPr>
              <a:t>C</a:t>
            </a:r>
            <a:r>
              <a:rPr kumimoji="0" lang="en-US" sz="2800" b="0" i="0" u="none" strike="noStrike" kern="1200" cap="none" spc="-5" normalizeH="0" baseline="0" noProof="0" dirty="0" err="1">
                <a:ln>
                  <a:noFill/>
                </a:ln>
                <a:solidFill>
                  <a:prstClr val="black"/>
                </a:solidFill>
                <a:effectLst/>
                <a:uLnTx/>
                <a:uFillTx/>
                <a:latin typeface="Times New Roman"/>
                <a:ea typeface="+mn-ea"/>
                <a:cs typeface="Times New Roman"/>
              </a:rPr>
              <a:t>omplete</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a 10-question quiz on the input devices using the link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hlinkClick r:id="rId3"/>
              </a:rPr>
              <a:t>https://reviewgamezone.com/mc/candidate/test/?test_id=10333</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Click on the button at the end to check the result and get the answers. Redo the quiz until you get the full score.</a:t>
            </a:r>
          </a:p>
          <a:p>
            <a:pPr marL="982980" lvl="1" indent="-514350">
              <a:lnSpc>
                <a:spcPct val="100000"/>
              </a:lnSpc>
              <a:spcBef>
                <a:spcPts val="509"/>
              </a:spcBef>
              <a:buClr>
                <a:srgbClr val="6F2F9F"/>
              </a:buClr>
              <a:buFont typeface="+mj-lt"/>
              <a:buAutoNum type="arabicPeriod"/>
              <a:tabLst>
                <a:tab pos="812800" algn="l"/>
              </a:tabLst>
            </a:pPr>
            <a:r>
              <a:rPr lang="en-US" sz="2800" spc="-5" dirty="0">
                <a:solidFill>
                  <a:prstClr val="black"/>
                </a:solidFill>
                <a:latin typeface="Times New Roman"/>
                <a:cs typeface="Times New Roman"/>
              </a:rPr>
              <a:t>Follow the link to watch the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video,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hlinkClick r:id="rId4"/>
              </a:rPr>
              <a:t>https://www.youtube.com/watch?v=wUHGN-B1tt0</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to get further information on input devices. </a:t>
            </a:r>
            <a:r>
              <a:rPr lang="en-US" sz="2800" spc="-5" dirty="0">
                <a:solidFill>
                  <a:prstClr val="black"/>
                </a:solidFill>
                <a:latin typeface="Times New Roman"/>
                <a:cs typeface="Times New Roman"/>
              </a:rPr>
              <a:t>L</a:t>
            </a:r>
            <a:r>
              <a:rPr kumimoji="0" lang="en-US" sz="2800" b="0" i="0" u="none" strike="noStrike" kern="1200" cap="none" spc="-5" normalizeH="0" baseline="0" noProof="0" dirty="0" err="1">
                <a:ln>
                  <a:noFill/>
                </a:ln>
                <a:solidFill>
                  <a:prstClr val="black"/>
                </a:solidFill>
                <a:effectLst/>
                <a:uLnTx/>
                <a:uFillTx/>
                <a:latin typeface="Times New Roman"/>
                <a:ea typeface="+mn-ea"/>
                <a:cs typeface="Times New Roman"/>
              </a:rPr>
              <a:t>ist</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down the additional input device(s) mentioned in the video in your notebook.</a:t>
            </a:r>
          </a:p>
        </p:txBody>
      </p:sp>
      <p:sp>
        <p:nvSpPr>
          <p:cNvPr id="4" name="object 4"/>
          <p:cNvSpPr/>
          <p:nvPr/>
        </p:nvSpPr>
        <p:spPr>
          <a:xfrm>
            <a:off x="0" y="699516"/>
            <a:ext cx="12192000" cy="498348"/>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18</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8"/>
          <a:stretch>
            <a:fillRect/>
          </a:stretch>
        </p:blipFill>
        <p:spPr>
          <a:xfrm>
            <a:off x="-761" y="-4000"/>
            <a:ext cx="1737355" cy="926590"/>
          </a:xfrm>
          <a:prstGeom prst="rect">
            <a:avLst/>
          </a:prstGeom>
        </p:spPr>
      </p:pic>
    </p:spTree>
    <p:extLst>
      <p:ext uri="{BB962C8B-B14F-4D97-AF65-F5344CB8AC3E}">
        <p14:creationId xmlns:p14="http://schemas.microsoft.com/office/powerpoint/2010/main" val="127636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66822"/>
          </a:xfrm>
          <a:prstGeom prst="rect">
            <a:avLst/>
          </a:prstGeom>
        </p:spPr>
        <p:txBody>
          <a:bodyPr vert="horz" wrap="square" lIns="0" tIns="12700" rIns="0" bIns="0" rtlCol="0">
            <a:spAutoFit/>
          </a:bodyPr>
          <a:lstStyle/>
          <a:p>
            <a:pPr marL="12700" algn="ctr">
              <a:lnSpc>
                <a:spcPct val="100000"/>
              </a:lnSpc>
              <a:spcBef>
                <a:spcPts val="100"/>
              </a:spcBef>
            </a:pPr>
            <a:r>
              <a:rPr kumimoji="0" lang="en-US" sz="3600" b="1" i="0" u="none" strike="noStrike" kern="0" cap="none" spc="-5" normalizeH="0" baseline="0" noProof="0" dirty="0">
                <a:ln>
                  <a:noFill/>
                </a:ln>
                <a:solidFill>
                  <a:prstClr val="black"/>
                </a:solidFill>
                <a:effectLst/>
                <a:uLnTx/>
                <a:uFillTx/>
                <a:latin typeface="Times New Roman"/>
                <a:ea typeface="+mj-ea"/>
                <a:cs typeface="Times New Roman"/>
              </a:rPr>
              <a:t>Home Work</a:t>
            </a:r>
            <a:endParaRPr lang="en-US" sz="2400" dirty="0">
              <a:latin typeface="Times New Roman"/>
              <a:cs typeface="Times New Roman"/>
            </a:endParaRPr>
          </a:p>
        </p:txBody>
      </p:sp>
      <p:sp>
        <p:nvSpPr>
          <p:cNvPr id="3" name="object 3"/>
          <p:cNvSpPr txBox="1"/>
          <p:nvPr/>
        </p:nvSpPr>
        <p:spPr>
          <a:xfrm>
            <a:off x="998626" y="898710"/>
            <a:ext cx="10302240" cy="1937069"/>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Do It Yourself:</a:t>
            </a:r>
          </a:p>
          <a:p>
            <a:pPr marL="468630" lvl="1">
              <a:lnSpc>
                <a:spcPct val="100000"/>
              </a:lnSpc>
              <a:spcBef>
                <a:spcPts val="509"/>
              </a:spcBef>
              <a:buClr>
                <a:srgbClr val="6F2F9F"/>
              </a:buClr>
              <a:tabLst>
                <a:tab pos="812800" algn="l"/>
              </a:tabLst>
            </a:pPr>
            <a:r>
              <a:rPr lang="en-US" sz="2800" spc="-5" dirty="0">
                <a:solidFill>
                  <a:prstClr val="black"/>
                </a:solidFill>
                <a:latin typeface="Times New Roman"/>
                <a:cs typeface="Times New Roman"/>
              </a:rPr>
              <a:t>G</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o through the slides on the input device given in the link (</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hlinkClick r:id="rId3"/>
              </a:rPr>
              <a:t>https://slideplayer.com/slide/11866216/</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and complete the table given below by filling the empty cells..</a:t>
            </a:r>
          </a:p>
        </p:txBody>
      </p:sp>
      <p:sp>
        <p:nvSpPr>
          <p:cNvPr id="4" name="object 4"/>
          <p:cNvSpPr/>
          <p:nvPr/>
        </p:nvSpPr>
        <p:spPr>
          <a:xfrm>
            <a:off x="0" y="699516"/>
            <a:ext cx="12192000" cy="49834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xfrm>
            <a:off x="11122405" y="6407538"/>
            <a:ext cx="397511" cy="269304"/>
          </a:xfrm>
          <a:prstGeom prst="rect">
            <a:avLst/>
          </a:prstGeom>
        </p:spPr>
        <p:txBody>
          <a:bodyPr vert="horz" wrap="square" lIns="0" tIns="0" rIns="0" bIns="0" rtlCol="0">
            <a:spAutoFit/>
          </a:bodyPr>
          <a:lstStyle/>
          <a:p>
            <a:pPr marL="25400">
              <a:lnSpc>
                <a:spcPts val="2065"/>
              </a:lnSpc>
            </a:pPr>
            <a:fld id="{81D60167-4931-47E6-BA6A-407CBD079E47}" type="slidenum">
              <a:rPr dirty="0"/>
              <a:t>19</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7"/>
          <a:stretch>
            <a:fillRect/>
          </a:stretch>
        </p:blipFill>
        <p:spPr>
          <a:xfrm>
            <a:off x="-761" y="-4000"/>
            <a:ext cx="1737355" cy="926590"/>
          </a:xfrm>
          <a:prstGeom prst="rect">
            <a:avLst/>
          </a:prstGeom>
        </p:spPr>
      </p:pic>
      <p:pic>
        <p:nvPicPr>
          <p:cNvPr id="15" name="Picture 14">
            <a:extLst>
              <a:ext uri="{FF2B5EF4-FFF2-40B4-BE49-F238E27FC236}">
                <a16:creationId xmlns:a16="http://schemas.microsoft.com/office/drawing/2014/main" id="{239DDAF6-4B7E-2B50-6DF7-1E92B8570450}"/>
              </a:ext>
            </a:extLst>
          </p:cNvPr>
          <p:cNvPicPr>
            <a:picLocks noChangeAspect="1"/>
          </p:cNvPicPr>
          <p:nvPr/>
        </p:nvPicPr>
        <p:blipFill>
          <a:blip r:embed="rId8"/>
          <a:stretch>
            <a:fillRect/>
          </a:stretch>
        </p:blipFill>
        <p:spPr>
          <a:xfrm>
            <a:off x="2743200" y="2861878"/>
            <a:ext cx="6428995" cy="3511220"/>
          </a:xfrm>
          <a:prstGeom prst="rect">
            <a:avLst/>
          </a:prstGeom>
        </p:spPr>
      </p:pic>
    </p:spTree>
    <p:extLst>
      <p:ext uri="{BB962C8B-B14F-4D97-AF65-F5344CB8AC3E}">
        <p14:creationId xmlns:p14="http://schemas.microsoft.com/office/powerpoint/2010/main" val="240434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70" y="44032"/>
            <a:ext cx="12192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953000" y="73278"/>
            <a:ext cx="3202458" cy="566822"/>
          </a:xfrm>
          <a:prstGeom prst="rect">
            <a:avLst/>
          </a:prstGeom>
        </p:spPr>
        <p:txBody>
          <a:bodyPr vert="horz" wrap="square" lIns="0" tIns="12700" rIns="0" bIns="0" rtlCol="0">
            <a:spAutoFit/>
          </a:bodyPr>
          <a:lstStyle/>
          <a:p>
            <a:pPr marR="254000" algn="ctr">
              <a:lnSpc>
                <a:spcPct val="100000"/>
              </a:lnSpc>
              <a:spcBef>
                <a:spcPts val="100"/>
              </a:spcBef>
            </a:pPr>
            <a:r>
              <a:rPr lang="en-US" sz="3600" b="1" spc="-5" dirty="0">
                <a:latin typeface="Times New Roman"/>
                <a:cs typeface="Times New Roman"/>
              </a:rPr>
              <a:t>Input Devices</a:t>
            </a:r>
            <a:endParaRPr lang="en-US" sz="3600" dirty="0">
              <a:latin typeface="Times New Roman"/>
              <a:cs typeface="Times New Roman"/>
            </a:endParaRPr>
          </a:p>
        </p:txBody>
      </p:sp>
      <p:sp>
        <p:nvSpPr>
          <p:cNvPr id="4" name="object 4"/>
          <p:cNvSpPr txBox="1"/>
          <p:nvPr/>
        </p:nvSpPr>
        <p:spPr>
          <a:xfrm>
            <a:off x="998625" y="692901"/>
            <a:ext cx="10272116" cy="3282950"/>
          </a:xfrm>
          <a:prstGeom prst="rect">
            <a:avLst/>
          </a:prstGeom>
        </p:spPr>
        <p:txBody>
          <a:bodyPr vert="horz" wrap="square" lIns="0" tIns="243840" rIns="0" bIns="0" rtlCol="0">
            <a:spAutoFit/>
          </a:bodyPr>
          <a:lstStyle/>
          <a:p>
            <a:pPr marL="12700">
              <a:lnSpc>
                <a:spcPct val="100000"/>
              </a:lnSpc>
              <a:spcBef>
                <a:spcPts val="1920"/>
              </a:spcBef>
            </a:pPr>
            <a:r>
              <a:rPr lang="en-US" sz="3200" b="1" dirty="0">
                <a:latin typeface="Times New Roman"/>
                <a:cs typeface="Times New Roman"/>
              </a:rPr>
              <a:t>Learning</a:t>
            </a:r>
            <a:r>
              <a:rPr lang="en-US" sz="3200" b="1" spc="-30" dirty="0">
                <a:latin typeface="Times New Roman"/>
                <a:cs typeface="Times New Roman"/>
              </a:rPr>
              <a:t> </a:t>
            </a:r>
            <a:r>
              <a:rPr lang="en-US" sz="3200" b="1" dirty="0">
                <a:latin typeface="Times New Roman"/>
                <a:cs typeface="Times New Roman"/>
              </a:rPr>
              <a:t>Objectives</a:t>
            </a:r>
            <a:r>
              <a:rPr sz="3200" b="1" dirty="0">
                <a:latin typeface="Times New Roman"/>
                <a:cs typeface="Times New Roman"/>
              </a:rPr>
              <a:t>:</a:t>
            </a:r>
            <a:endParaRPr lang="en-US" sz="3200" b="1" dirty="0">
              <a:latin typeface="Times New Roman"/>
              <a:cs typeface="Times New Roman"/>
            </a:endParaRPr>
          </a:p>
          <a:p>
            <a:pPr marL="468630">
              <a:spcBef>
                <a:spcPts val="1590"/>
              </a:spcBef>
              <a:buClr>
                <a:srgbClr val="6F2F9F"/>
              </a:buClr>
              <a:tabLst>
                <a:tab pos="984885" algn="l"/>
                <a:tab pos="985519" algn="l"/>
              </a:tabLst>
            </a:pPr>
            <a:r>
              <a:rPr lang="en-US" sz="2800" b="0" i="0" dirty="0">
                <a:solidFill>
                  <a:srgbClr val="000000"/>
                </a:solidFill>
                <a:effectLst/>
                <a:latin typeface="Times New Roman" panose="02020603050405020304" pitchFamily="18" charset="0"/>
                <a:cs typeface="Times New Roman" panose="02020603050405020304" pitchFamily="18" charset="0"/>
              </a:rPr>
              <a:t>At the end of the lesson, you should be able to:</a:t>
            </a:r>
          </a:p>
          <a:p>
            <a:pPr marL="984885" indent="-516255">
              <a:spcBef>
                <a:spcPts val="1590"/>
              </a:spcBef>
              <a:buClr>
                <a:srgbClr val="6F2F9F"/>
              </a:buClr>
              <a:buFont typeface="Wingdings" panose="05000000000000000000" pitchFamily="2" charset="2"/>
              <a:buChar char="Ø"/>
              <a:tabLst>
                <a:tab pos="984885" algn="l"/>
                <a:tab pos="985519" algn="l"/>
              </a:tabLst>
            </a:pPr>
            <a:r>
              <a:rPr lang="en-US" sz="2800" b="0" i="0" dirty="0">
                <a:solidFill>
                  <a:srgbClr val="000000"/>
                </a:solidFill>
                <a:effectLst/>
                <a:latin typeface="Times New Roman" panose="02020603050405020304" pitchFamily="18" charset="0"/>
                <a:cs typeface="Times New Roman" panose="02020603050405020304" pitchFamily="18" charset="0"/>
              </a:rPr>
              <a:t>define the term input device in your own words.</a:t>
            </a:r>
          </a:p>
          <a:p>
            <a:pPr marL="984885" indent="-516255">
              <a:spcBef>
                <a:spcPts val="1590"/>
              </a:spcBef>
              <a:buClr>
                <a:srgbClr val="6F2F9F"/>
              </a:buClr>
              <a:buFont typeface="Wingdings" panose="05000000000000000000" pitchFamily="2" charset="2"/>
              <a:buChar char="Ø"/>
              <a:tabLst>
                <a:tab pos="984885" algn="l"/>
                <a:tab pos="985519" algn="l"/>
              </a:tabLst>
            </a:pPr>
            <a:r>
              <a:rPr lang="en-US" sz="2800" b="0" i="0" dirty="0">
                <a:solidFill>
                  <a:srgbClr val="000000"/>
                </a:solidFill>
                <a:effectLst/>
                <a:latin typeface="Times New Roman" panose="02020603050405020304" pitchFamily="18" charset="0"/>
                <a:cs typeface="Times New Roman" panose="02020603050405020304" pitchFamily="18" charset="0"/>
              </a:rPr>
              <a:t>name at least three input devices.</a:t>
            </a:r>
          </a:p>
          <a:p>
            <a:pPr marL="984885" indent="-516255">
              <a:spcBef>
                <a:spcPts val="1590"/>
              </a:spcBef>
              <a:buClr>
                <a:srgbClr val="6F2F9F"/>
              </a:buClr>
              <a:buFont typeface="Wingdings" panose="05000000000000000000" pitchFamily="2" charset="2"/>
              <a:buChar char="Ø"/>
              <a:tabLst>
                <a:tab pos="984885" algn="l"/>
                <a:tab pos="985519" algn="l"/>
              </a:tabLst>
            </a:pPr>
            <a:r>
              <a:rPr lang="en-US" sz="2800" b="0" i="0" dirty="0">
                <a:solidFill>
                  <a:srgbClr val="000000"/>
                </a:solidFill>
                <a:effectLst/>
                <a:latin typeface="Times New Roman" panose="02020603050405020304" pitchFamily="18" charset="0"/>
                <a:cs typeface="Times New Roman" panose="02020603050405020304" pitchFamily="18" charset="0"/>
              </a:rPr>
              <a:t>explain the importance of different input devices.</a:t>
            </a:r>
          </a:p>
        </p:txBody>
      </p:sp>
      <p:sp>
        <p:nvSpPr>
          <p:cNvPr id="5" name="object 5"/>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7" name="object 7"/>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343400" y="6407538"/>
            <a:ext cx="3733797" cy="269304"/>
          </a:xfrm>
          <a:prstGeom prst="rect">
            <a:avLst/>
          </a:prstGeom>
        </p:spPr>
        <p:txBody>
          <a:bodyPr vert="horz" wrap="square" lIns="0" tIns="0" rIns="0" bIns="0" rtlCol="0">
            <a:spAutoFit/>
          </a:bodyPr>
          <a:lstStyle/>
          <a:p>
            <a:pPr marL="12700">
              <a:lnSpc>
                <a:spcPts val="2065"/>
              </a:lnSpc>
            </a:pPr>
            <a:r>
              <a:rPr lang="en-US" spc="-5" dirty="0"/>
              <a:t>Literacy with ICT</a:t>
            </a:r>
            <a:r>
              <a:rPr spc="-5" dirty="0"/>
              <a:t>@ </a:t>
            </a:r>
            <a:r>
              <a:rPr lang="en-US" spc="-25" dirty="0"/>
              <a:t>Tshewang Dhendup</a:t>
            </a:r>
            <a:endParaRPr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2</a:t>
            </a:fld>
            <a:endParaRPr dirty="0"/>
          </a:p>
        </p:txBody>
      </p:sp>
      <p:sp>
        <p:nvSpPr>
          <p:cNvPr id="13" name="object 13"/>
          <p:cNvSpPr txBox="1">
            <a:spLocks noGrp="1"/>
          </p:cNvSpPr>
          <p:nvPr>
            <p:ph type="ftr" sz="quarter" idx="5"/>
          </p:nvPr>
        </p:nvSpPr>
        <p:spPr>
          <a:xfrm>
            <a:off x="1000760" y="6544664"/>
            <a:ext cx="1818640" cy="269304"/>
          </a:xfrm>
          <a:prstGeom prst="rect">
            <a:avLst/>
          </a:prstGeom>
        </p:spPr>
        <p:txBody>
          <a:bodyPr vert="horz" wrap="square" lIns="0" tIns="0" rIns="0" bIns="0" rtlCol="0">
            <a:spAutoFit/>
          </a:bodyPr>
          <a:lstStyle/>
          <a:p>
            <a:pPr marL="12700">
              <a:lnSpc>
                <a:spcPts val="2065"/>
              </a:lnSpc>
            </a:pPr>
            <a:r>
              <a:rPr lang="en-US" spc="-95" dirty="0"/>
              <a:t>6</a:t>
            </a:r>
            <a:r>
              <a:rPr lang="en-US" spc="-95" baseline="30000" dirty="0"/>
              <a:t>th</a:t>
            </a:r>
            <a:r>
              <a:rPr lang="en-US" spc="-95" dirty="0"/>
              <a:t> March</a:t>
            </a:r>
            <a:r>
              <a:rPr spc="-95" dirty="0"/>
              <a:t> </a:t>
            </a:r>
            <a:r>
              <a:rPr dirty="0"/>
              <a:t>20</a:t>
            </a:r>
            <a:r>
              <a:rPr lang="en-US" dirty="0"/>
              <a:t>23</a:t>
            </a:r>
            <a:endParaRPr dirty="0"/>
          </a:p>
        </p:txBody>
      </p:sp>
      <p:pic>
        <p:nvPicPr>
          <p:cNvPr id="15" name="Picture 14">
            <a:extLst>
              <a:ext uri="{FF2B5EF4-FFF2-40B4-BE49-F238E27FC236}">
                <a16:creationId xmlns:a16="http://schemas.microsoft.com/office/drawing/2014/main" id="{9F0902A2-E95D-2092-993E-A0C7FE5490F7}"/>
              </a:ext>
            </a:extLst>
          </p:cNvPr>
          <p:cNvPicPr>
            <a:picLocks noChangeAspect="1"/>
          </p:cNvPicPr>
          <p:nvPr/>
        </p:nvPicPr>
        <p:blipFill>
          <a:blip r:embed="rId6"/>
          <a:stretch>
            <a:fillRect/>
          </a:stretch>
        </p:blipFill>
        <p:spPr>
          <a:xfrm>
            <a:off x="-761" y="-4000"/>
            <a:ext cx="1737355" cy="9265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1122406" y="6400800"/>
            <a:ext cx="307594" cy="269304"/>
          </a:xfrm>
          <a:prstGeom prst="rect">
            <a:avLst/>
          </a:prstGeom>
        </p:spPr>
        <p:txBody>
          <a:bodyPr vert="horz" wrap="square" lIns="0" tIns="0" rIns="0" bIns="0" rtlCol="0">
            <a:spAutoFit/>
          </a:bodyPr>
          <a:lstStyle/>
          <a:p>
            <a:pPr marL="25400">
              <a:lnSpc>
                <a:spcPts val="2065"/>
              </a:lnSpc>
            </a:pPr>
            <a:fld id="{81D60167-4931-47E6-BA6A-407CBD079E47}" type="slidenum">
              <a:rPr dirty="0"/>
              <a:pPr marL="25400">
                <a:lnSpc>
                  <a:spcPts val="2065"/>
                </a:lnSpc>
              </a:pPr>
              <a:t>20</a:t>
            </a:fld>
            <a:endParaRPr dirty="0"/>
          </a:p>
        </p:txBody>
      </p:sp>
      <p:pic>
        <p:nvPicPr>
          <p:cNvPr id="4" name="Picture 3" descr="Image result for thank you gif">
            <a:extLst>
              <a:ext uri="{FF2B5EF4-FFF2-40B4-BE49-F238E27FC236}">
                <a16:creationId xmlns:a16="http://schemas.microsoft.com/office/drawing/2014/main" id="{E5BC65DC-2D95-467C-AE12-4DC3D2B8570A}"/>
              </a:ext>
            </a:extLst>
          </p:cNvPr>
          <p:cNvPicPr>
            <a:picLocks noGrp="1"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457200"/>
            <a:ext cx="5943600" cy="594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4458272"/>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What is an input devices?</a:t>
            </a:r>
            <a:endParaRPr lang="en-US" sz="3200" dirty="0">
              <a:latin typeface="Times New Roman"/>
              <a:cs typeface="Times New Roman"/>
            </a:endParaRPr>
          </a:p>
          <a:p>
            <a:pPr marL="812165" lvl="1" indent="-343535">
              <a:lnSpc>
                <a:spcPct val="100000"/>
              </a:lnSpc>
              <a:spcBef>
                <a:spcPts val="509"/>
              </a:spcBef>
              <a:buClr>
                <a:srgbClr val="6F2F9F"/>
              </a:buClr>
              <a:buFont typeface="Wingdings"/>
              <a:buChar char=""/>
              <a:tabLst>
                <a:tab pos="812800" algn="l"/>
              </a:tabLst>
            </a:pPr>
            <a:r>
              <a:rPr lang="en-US" sz="2800" spc="-5" dirty="0">
                <a:latin typeface="Times New Roman"/>
                <a:cs typeface="Times New Roman"/>
              </a:rPr>
              <a:t>The devices that are used to enter data and instructions or commands into the computer.</a:t>
            </a:r>
          </a:p>
          <a:p>
            <a:pPr marL="812165" lvl="1" indent="-343535">
              <a:lnSpc>
                <a:spcPct val="100000"/>
              </a:lnSpc>
              <a:spcBef>
                <a:spcPts val="509"/>
              </a:spcBef>
              <a:buClr>
                <a:srgbClr val="6F2F9F"/>
              </a:buClr>
              <a:buFont typeface="Wingdings"/>
              <a:buChar char=""/>
              <a:tabLst>
                <a:tab pos="812800" algn="l"/>
              </a:tabLst>
            </a:pPr>
            <a:r>
              <a:rPr lang="en-US" sz="2800" spc="-5" dirty="0">
                <a:latin typeface="Times New Roman"/>
                <a:cs typeface="Times New Roman"/>
              </a:rPr>
              <a:t>Eyes and ears of computer.</a:t>
            </a:r>
          </a:p>
          <a:p>
            <a:pPr marL="812165" lvl="1" indent="-343535">
              <a:lnSpc>
                <a:spcPct val="100000"/>
              </a:lnSpc>
              <a:spcBef>
                <a:spcPts val="509"/>
              </a:spcBef>
              <a:buClr>
                <a:srgbClr val="6F2F9F"/>
              </a:buClr>
              <a:buFont typeface="Wingdings"/>
              <a:buChar char=""/>
              <a:tabLst>
                <a:tab pos="812800" algn="l"/>
              </a:tabLst>
            </a:pPr>
            <a:r>
              <a:rPr lang="en-US" sz="2800" spc="-5" dirty="0">
                <a:latin typeface="Times New Roman"/>
                <a:cs typeface="Times New Roman"/>
              </a:rPr>
              <a:t>Commonly used input devices are :</a:t>
            </a:r>
            <a:endParaRPr lang="en-US" sz="2800" dirty="0">
              <a:latin typeface="Times New Roman"/>
              <a:cs typeface="Times New Roman"/>
            </a:endParaRPr>
          </a:p>
          <a:p>
            <a:pPr marL="1334135" lvl="2" indent="-319405">
              <a:lnSpc>
                <a:spcPct val="100000"/>
              </a:lnSpc>
              <a:spcBef>
                <a:spcPts val="1305"/>
              </a:spcBef>
              <a:buClr>
                <a:srgbClr val="000000"/>
              </a:buClr>
              <a:buAutoNum type="arabicPeriod"/>
              <a:tabLst>
                <a:tab pos="1334135" algn="l"/>
                <a:tab pos="1334770" algn="l"/>
              </a:tabLst>
            </a:pPr>
            <a:r>
              <a:rPr lang="en-US" sz="2000" dirty="0">
                <a:solidFill>
                  <a:srgbClr val="006FC0"/>
                </a:solidFill>
                <a:latin typeface="Times New Roman"/>
                <a:cs typeface="Times New Roman"/>
              </a:rPr>
              <a:t>Keyboard</a:t>
            </a:r>
          </a:p>
          <a:p>
            <a:pPr marL="1296035" lvl="2" indent="-255904">
              <a:lnSpc>
                <a:spcPct val="100000"/>
              </a:lnSpc>
              <a:spcBef>
                <a:spcPts val="505"/>
              </a:spcBef>
              <a:buClr>
                <a:srgbClr val="000000"/>
              </a:buClr>
              <a:buAutoNum type="arabicPeriod"/>
              <a:tabLst>
                <a:tab pos="1296670" algn="l"/>
              </a:tabLst>
            </a:pPr>
            <a:r>
              <a:rPr lang="en-US" sz="2000" dirty="0">
                <a:solidFill>
                  <a:srgbClr val="006FC0"/>
                </a:solidFill>
                <a:latin typeface="Times New Roman"/>
                <a:cs typeface="Times New Roman"/>
              </a:rPr>
              <a:t>Mouse </a:t>
            </a:r>
          </a:p>
          <a:p>
            <a:pPr marL="1296035" lvl="2" indent="-255904">
              <a:lnSpc>
                <a:spcPct val="100000"/>
              </a:lnSpc>
              <a:spcBef>
                <a:spcPts val="505"/>
              </a:spcBef>
              <a:buClr>
                <a:srgbClr val="000000"/>
              </a:buClr>
              <a:buAutoNum type="arabicPeriod"/>
              <a:tabLst>
                <a:tab pos="1296670" algn="l"/>
              </a:tabLst>
            </a:pPr>
            <a:r>
              <a:rPr lang="en-US" sz="2000" dirty="0">
                <a:solidFill>
                  <a:srgbClr val="006FC0"/>
                </a:solidFill>
                <a:latin typeface="Times New Roman"/>
                <a:cs typeface="Times New Roman"/>
              </a:rPr>
              <a:t>Joystick</a:t>
            </a:r>
          </a:p>
          <a:p>
            <a:pPr marL="1296035" lvl="2" indent="-255904">
              <a:lnSpc>
                <a:spcPct val="100000"/>
              </a:lnSpc>
              <a:spcBef>
                <a:spcPts val="505"/>
              </a:spcBef>
              <a:buClr>
                <a:srgbClr val="000000"/>
              </a:buClr>
              <a:buAutoNum type="arabicPeriod"/>
              <a:tabLst>
                <a:tab pos="1296670" algn="l"/>
              </a:tabLst>
            </a:pPr>
            <a:r>
              <a:rPr lang="en-US" sz="2000" dirty="0">
                <a:solidFill>
                  <a:srgbClr val="006FC0"/>
                </a:solidFill>
                <a:latin typeface="Times New Roman"/>
                <a:cs typeface="Times New Roman"/>
              </a:rPr>
              <a:t>Bar Code Reader</a:t>
            </a:r>
          </a:p>
          <a:p>
            <a:pPr marL="1296035" lvl="2" indent="-255904">
              <a:lnSpc>
                <a:spcPct val="100000"/>
              </a:lnSpc>
              <a:spcBef>
                <a:spcPts val="505"/>
              </a:spcBef>
              <a:buClr>
                <a:srgbClr val="000000"/>
              </a:buClr>
              <a:buAutoNum type="arabicPeriod"/>
              <a:tabLst>
                <a:tab pos="1296670" algn="l"/>
              </a:tabLst>
            </a:pPr>
            <a:r>
              <a:rPr lang="en-US" sz="2000" dirty="0">
                <a:solidFill>
                  <a:srgbClr val="006FC0"/>
                </a:solidFill>
                <a:latin typeface="Times New Roman"/>
                <a:cs typeface="Times New Roman"/>
              </a:rPr>
              <a:t>Scanner</a:t>
            </a:r>
          </a:p>
        </p:txBody>
      </p:sp>
      <p:sp>
        <p:nvSpPr>
          <p:cNvPr id="4" name="object 4"/>
          <p:cNvSpPr/>
          <p:nvPr/>
        </p:nvSpPr>
        <p:spPr>
          <a:xfrm>
            <a:off x="0" y="699516"/>
            <a:ext cx="12192000" cy="4983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3</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5" name="Picture 14">
            <a:extLst>
              <a:ext uri="{FF2B5EF4-FFF2-40B4-BE49-F238E27FC236}">
                <a16:creationId xmlns:a16="http://schemas.microsoft.com/office/drawing/2014/main" id="{DD3CD093-7AEE-2186-5A8F-CF93BC73F77C}"/>
              </a:ext>
            </a:extLst>
          </p:cNvPr>
          <p:cNvPicPr>
            <a:picLocks noChangeAspect="1"/>
          </p:cNvPicPr>
          <p:nvPr/>
        </p:nvPicPr>
        <p:blipFill>
          <a:blip r:embed="rId5"/>
          <a:stretch>
            <a:fillRect/>
          </a:stretch>
        </p:blipFill>
        <p:spPr>
          <a:xfrm>
            <a:off x="5917563" y="3401136"/>
            <a:ext cx="5564823" cy="2967906"/>
          </a:xfrm>
          <a:prstGeom prst="rect">
            <a:avLst/>
          </a:prstGeom>
        </p:spPr>
      </p:pic>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5"/>
          <a:stretch>
            <a:fillRect/>
          </a:stretch>
        </p:blipFill>
        <p:spPr>
          <a:xfrm>
            <a:off x="-761" y="-4000"/>
            <a:ext cx="1737355" cy="926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4650632"/>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Keyboard</a:t>
            </a:r>
          </a:p>
          <a:p>
            <a:pPr marL="812165" lvl="1" indent="-343535">
              <a:lnSpc>
                <a:spcPct val="100000"/>
              </a:lnSpc>
              <a:spcBef>
                <a:spcPts val="509"/>
              </a:spcBef>
              <a:buClr>
                <a:srgbClr val="6F2F9F"/>
              </a:buClr>
              <a:buFont typeface="Wingdings"/>
              <a:buChar char=""/>
              <a:tabLst>
                <a:tab pos="812800" algn="l"/>
              </a:tabLst>
            </a:pPr>
            <a:r>
              <a:rPr lang="en-US" sz="2800" spc="-5" dirty="0">
                <a:latin typeface="Times New Roman"/>
                <a:cs typeface="Times New Roman"/>
              </a:rPr>
              <a:t>A keyboard is an input device used to enter characters and commands into a computer or other electronic device..</a:t>
            </a:r>
          </a:p>
          <a:p>
            <a:pPr marL="812165" marR="0" lvl="1" indent="-343535" algn="l" defTabSz="914400" rtl="0" eaLnBrk="1" fontAlgn="auto" latinLnBrk="0" hangingPunct="1">
              <a:lnSpc>
                <a:spcPct val="100000"/>
              </a:lnSpc>
              <a:spcBef>
                <a:spcPts val="509"/>
              </a:spcBef>
              <a:spcAft>
                <a:spcPts val="0"/>
              </a:spcAft>
              <a:buClr>
                <a:srgbClr val="6F2F9F"/>
              </a:buClr>
              <a:buSzTx/>
              <a:buFont typeface="Wingdings"/>
              <a:buChar char=""/>
              <a:tabLst>
                <a:tab pos="812800" algn="l"/>
              </a:tabLst>
              <a:defRPr/>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Contain keys for each alphabetic characters, digits and special characters.</a:t>
            </a:r>
          </a:p>
          <a:p>
            <a:pPr marL="812165" marR="0" lvl="1" indent="-343535" algn="l" defTabSz="914400" rtl="0" eaLnBrk="1" fontAlgn="auto" latinLnBrk="0" hangingPunct="1">
              <a:lnSpc>
                <a:spcPct val="100000"/>
              </a:lnSpc>
              <a:spcBef>
                <a:spcPts val="509"/>
              </a:spcBef>
              <a:spcAft>
                <a:spcPts val="0"/>
              </a:spcAft>
              <a:buClr>
                <a:srgbClr val="6F2F9F"/>
              </a:buClr>
              <a:buSzTx/>
              <a:buFont typeface="Wingdings"/>
              <a:buChar char=""/>
              <a:tabLst>
                <a:tab pos="812800" algn="l"/>
              </a:tabLst>
              <a:defRPr/>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The most common keyboard layout is the </a:t>
            </a:r>
            <a:r>
              <a:rPr kumimoji="0" lang="en-US" sz="2800" b="1" i="0" u="none" strike="noStrike" kern="1200" cap="none" spc="-5" normalizeH="0" baseline="0" noProof="0" dirty="0">
                <a:ln>
                  <a:noFill/>
                </a:ln>
                <a:solidFill>
                  <a:prstClr val="black"/>
                </a:solidFill>
                <a:effectLst/>
                <a:uLnTx/>
                <a:uFillTx/>
                <a:latin typeface="Times New Roman"/>
                <a:ea typeface="+mn-ea"/>
                <a:cs typeface="Times New Roman"/>
              </a:rPr>
              <a:t>QWERTY layout</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which are the standard layout used in most English-speaking countries, and ergonomic keyboards, which are designed to reduce stress and strain on the hands and wrists during extended typing sessions.</a:t>
            </a: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4</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spTree>
    <p:extLst>
      <p:ext uri="{BB962C8B-B14F-4D97-AF65-F5344CB8AC3E}">
        <p14:creationId xmlns:p14="http://schemas.microsoft.com/office/powerpoint/2010/main" val="376841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2432076"/>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Functions of keyboard:</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The main function of a keyboard is to allow users to enter text, numbers, and other characters into a computer or other device.</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It can also be used to control the device or perform specific functions, such as adjusting volume or changing screen brightness. </a:t>
            </a:r>
          </a:p>
        </p:txBody>
      </p:sp>
      <p:sp>
        <p:nvSpPr>
          <p:cNvPr id="4" name="object 4"/>
          <p:cNvSpPr/>
          <p:nvPr/>
        </p:nvSpPr>
        <p:spPr>
          <a:xfrm>
            <a:off x="0" y="699516"/>
            <a:ext cx="12192000" cy="4983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5</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5"/>
          <a:stretch>
            <a:fillRect/>
          </a:stretch>
        </p:blipFill>
        <p:spPr>
          <a:xfrm>
            <a:off x="-761" y="-4000"/>
            <a:ext cx="1737355" cy="926590"/>
          </a:xfrm>
          <a:prstGeom prst="rect">
            <a:avLst/>
          </a:prstGeom>
        </p:spPr>
      </p:pic>
    </p:spTree>
    <p:extLst>
      <p:ext uri="{BB962C8B-B14F-4D97-AF65-F5344CB8AC3E}">
        <p14:creationId xmlns:p14="http://schemas.microsoft.com/office/powerpoint/2010/main" val="74058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4045338"/>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Sections or Parts of Keyboard :</a:t>
            </a:r>
            <a:endParaRPr lang="en-US" sz="3200" dirty="0">
              <a:latin typeface="Times New Roman"/>
              <a:cs typeface="Times New Roman"/>
            </a:endParaRPr>
          </a:p>
          <a:p>
            <a:pPr marL="812165" lvl="1" indent="-343535">
              <a:lnSpc>
                <a:spcPct val="100000"/>
              </a:lnSpc>
              <a:spcBef>
                <a:spcPts val="509"/>
              </a:spcBef>
              <a:buClr>
                <a:srgbClr val="6F2F9F"/>
              </a:buClr>
              <a:buFont typeface="Wingdings"/>
              <a:buChar char=""/>
              <a:tabLst>
                <a:tab pos="812800" algn="l"/>
              </a:tabLst>
            </a:pPr>
            <a:r>
              <a:rPr lang="en-US" sz="2800" dirty="0">
                <a:latin typeface="Times New Roman"/>
                <a:cs typeface="Times New Roman"/>
              </a:rPr>
              <a:t>The keys on a keyboard are typically arranged in sections of keys.</a:t>
            </a:r>
          </a:p>
          <a:p>
            <a:pPr marL="468630" lvl="1">
              <a:lnSpc>
                <a:spcPct val="100000"/>
              </a:lnSpc>
              <a:spcBef>
                <a:spcPts val="509"/>
              </a:spcBef>
              <a:buClr>
                <a:srgbClr val="6F2F9F"/>
              </a:buClr>
              <a:tabLst>
                <a:tab pos="812800" algn="l"/>
              </a:tabLst>
            </a:pPr>
            <a:r>
              <a:rPr lang="en-US" sz="2800" dirty="0">
                <a:latin typeface="Times New Roman"/>
                <a:cs typeface="Times New Roman"/>
              </a:rPr>
              <a:t>	</a:t>
            </a:r>
            <a:r>
              <a:rPr lang="en-US" sz="2800" b="1" dirty="0">
                <a:latin typeface="Times New Roman"/>
                <a:cs typeface="Times New Roman"/>
              </a:rPr>
              <a:t>The section are:</a:t>
            </a:r>
          </a:p>
          <a:p>
            <a:pPr marL="1440180" lvl="2" indent="-514350">
              <a:spcBef>
                <a:spcPts val="509"/>
              </a:spcBef>
              <a:buClr>
                <a:srgbClr val="6F2F9F"/>
              </a:buClr>
              <a:buFont typeface="+mj-lt"/>
              <a:buAutoNum type="arabicPeriod"/>
              <a:tabLst>
                <a:tab pos="812800" algn="l"/>
              </a:tabLst>
            </a:pPr>
            <a:r>
              <a:rPr lang="en-US" sz="2800" dirty="0">
                <a:latin typeface="Times New Roman"/>
                <a:cs typeface="Times New Roman"/>
              </a:rPr>
              <a:t>Alphabet keys section,</a:t>
            </a:r>
          </a:p>
          <a:p>
            <a:pPr marL="1440180" lvl="2" indent="-514350">
              <a:spcBef>
                <a:spcPts val="509"/>
              </a:spcBef>
              <a:buClr>
                <a:srgbClr val="6F2F9F"/>
              </a:buClr>
              <a:buFont typeface="+mj-lt"/>
              <a:buAutoNum type="arabicPeriod"/>
              <a:tabLst>
                <a:tab pos="812800" algn="l"/>
              </a:tabLst>
            </a:pPr>
            <a:r>
              <a:rPr lang="en-US" sz="2800" dirty="0">
                <a:latin typeface="Times New Roman"/>
                <a:cs typeface="Times New Roman"/>
              </a:rPr>
              <a:t>Function keys section, </a:t>
            </a:r>
          </a:p>
          <a:p>
            <a:pPr marL="1440180" lvl="2" indent="-514350">
              <a:spcBef>
                <a:spcPts val="509"/>
              </a:spcBef>
              <a:buClr>
                <a:srgbClr val="6F2F9F"/>
              </a:buClr>
              <a:buFont typeface="+mj-lt"/>
              <a:buAutoNum type="arabicPeriod"/>
              <a:tabLst>
                <a:tab pos="812800" algn="l"/>
              </a:tabLst>
            </a:pPr>
            <a:r>
              <a:rPr lang="en-US" sz="2800" dirty="0">
                <a:latin typeface="Times New Roman"/>
                <a:cs typeface="Times New Roman"/>
              </a:rPr>
              <a:t>Arrow keys section, </a:t>
            </a:r>
          </a:p>
          <a:p>
            <a:pPr marL="1440180" lvl="2" indent="-514350">
              <a:spcBef>
                <a:spcPts val="509"/>
              </a:spcBef>
              <a:buClr>
                <a:srgbClr val="6F2F9F"/>
              </a:buClr>
              <a:buFont typeface="+mj-lt"/>
              <a:buAutoNum type="arabicPeriod"/>
              <a:tabLst>
                <a:tab pos="812800" algn="l"/>
              </a:tabLst>
            </a:pPr>
            <a:r>
              <a:rPr lang="en-US" sz="2800" dirty="0">
                <a:latin typeface="Times New Roman"/>
                <a:cs typeface="Times New Roman"/>
              </a:rPr>
              <a:t>Numeric keypad section.</a:t>
            </a:r>
          </a:p>
          <a:p>
            <a:pPr marL="468630" lvl="1">
              <a:lnSpc>
                <a:spcPct val="100000"/>
              </a:lnSpc>
              <a:spcBef>
                <a:spcPts val="509"/>
              </a:spcBef>
              <a:buClr>
                <a:srgbClr val="6F2F9F"/>
              </a:buClr>
              <a:tabLst>
                <a:tab pos="812800" algn="l"/>
              </a:tabLst>
            </a:pPr>
            <a:endParaRPr lang="en-US" sz="2800" dirty="0">
              <a:latin typeface="Times New Roman"/>
              <a:cs typeface="Times New Roman"/>
            </a:endParaRPr>
          </a:p>
        </p:txBody>
      </p:sp>
      <p:sp>
        <p:nvSpPr>
          <p:cNvPr id="4" name="object 4"/>
          <p:cNvSpPr/>
          <p:nvPr/>
        </p:nvSpPr>
        <p:spPr>
          <a:xfrm>
            <a:off x="0" y="699516"/>
            <a:ext cx="12192000" cy="4983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6</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5"/>
          <a:stretch>
            <a:fillRect/>
          </a:stretch>
        </p:blipFill>
        <p:spPr>
          <a:xfrm>
            <a:off x="-761" y="-4000"/>
            <a:ext cx="1737355" cy="926590"/>
          </a:xfrm>
          <a:prstGeom prst="rect">
            <a:avLst/>
          </a:prstGeom>
        </p:spPr>
      </p:pic>
      <p:sp>
        <p:nvSpPr>
          <p:cNvPr id="14" name="TextBox 13">
            <a:extLst>
              <a:ext uri="{FF2B5EF4-FFF2-40B4-BE49-F238E27FC236}">
                <a16:creationId xmlns:a16="http://schemas.microsoft.com/office/drawing/2014/main" id="{7ED9233E-A73A-ABA9-46F4-C9FEC5093093}"/>
              </a:ext>
            </a:extLst>
          </p:cNvPr>
          <p:cNvSpPr txBox="1"/>
          <p:nvPr/>
        </p:nvSpPr>
        <p:spPr>
          <a:xfrm>
            <a:off x="1437129" y="5909311"/>
            <a:ext cx="6107372" cy="369332"/>
          </a:xfrm>
          <a:prstGeom prst="rect">
            <a:avLst/>
          </a:prstGeom>
          <a:noFill/>
        </p:spPr>
        <p:txBody>
          <a:bodyPr wrap="square">
            <a:spAutoFit/>
          </a:bodyPr>
          <a:lstStyle/>
          <a:p>
            <a:r>
              <a:rPr lang="en-US" dirty="0">
                <a:hlinkClick r:id="rId6"/>
              </a:rPr>
              <a:t>https://www.liveworksheets.com/ja1658954ne</a:t>
            </a:r>
            <a:endParaRPr lang="en-US" dirty="0"/>
          </a:p>
        </p:txBody>
      </p:sp>
      <p:pic>
        <p:nvPicPr>
          <p:cNvPr id="19" name="Picture 18">
            <a:extLst>
              <a:ext uri="{FF2B5EF4-FFF2-40B4-BE49-F238E27FC236}">
                <a16:creationId xmlns:a16="http://schemas.microsoft.com/office/drawing/2014/main" id="{0F13E2EC-7B6D-98D8-5013-A72F3E4B6A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5183" y="2236555"/>
            <a:ext cx="5121324" cy="3269417"/>
          </a:xfrm>
          <a:prstGeom prst="rect">
            <a:avLst/>
          </a:prstGeom>
        </p:spPr>
      </p:pic>
      <p:sp>
        <p:nvSpPr>
          <p:cNvPr id="7" name="object 3">
            <a:extLst>
              <a:ext uri="{FF2B5EF4-FFF2-40B4-BE49-F238E27FC236}">
                <a16:creationId xmlns:a16="http://schemas.microsoft.com/office/drawing/2014/main" id="{E7393EFC-3473-2011-D37D-A4B51BE320AC}"/>
              </a:ext>
            </a:extLst>
          </p:cNvPr>
          <p:cNvSpPr txBox="1"/>
          <p:nvPr/>
        </p:nvSpPr>
        <p:spPr>
          <a:xfrm>
            <a:off x="1137314" y="5390506"/>
            <a:ext cx="6558885" cy="518732"/>
          </a:xfrm>
          <a:prstGeom prst="rect">
            <a:avLst/>
          </a:prstGeom>
        </p:spPr>
        <p:txBody>
          <a:bodyPr vert="horz" wrap="square" lIns="0" tIns="86995" rIns="0" bIns="0" rtlCol="0">
            <a:spAutoFit/>
          </a:bodyPr>
          <a:lstStyle/>
          <a:p>
            <a:pPr marL="12065">
              <a:lnSpc>
                <a:spcPct val="100000"/>
              </a:lnSpc>
              <a:spcBef>
                <a:spcPts val="685"/>
              </a:spcBef>
              <a:buClr>
                <a:srgbClr val="6F2F9F"/>
              </a:buClr>
              <a:tabLst>
                <a:tab pos="4699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Follow the link to </a:t>
            </a:r>
            <a:r>
              <a:rPr lang="en-US" sz="2800" spc="-5" dirty="0">
                <a:solidFill>
                  <a:prstClr val="black"/>
                </a:solidFill>
                <a:latin typeface="Times New Roman"/>
                <a:cs typeface="Times New Roman"/>
              </a:rPr>
              <a:t>check</a:t>
            </a: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 your understanding:  </a:t>
            </a:r>
          </a:p>
        </p:txBody>
      </p:sp>
    </p:spTree>
    <p:extLst>
      <p:ext uri="{BB962C8B-B14F-4D97-AF65-F5344CB8AC3E}">
        <p14:creationId xmlns:p14="http://schemas.microsoft.com/office/powerpoint/2010/main" val="143353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5114862"/>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Pointing Devices:</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Pointing devices are input devices used to control the movement of a cursor or pointer on a computer screen.</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Allow the user to interact with the graphical user interface (GUI) of a computer.</a:t>
            </a:r>
          </a:p>
          <a:p>
            <a:pPr marL="926465" marR="5080" lvl="1" indent="-457200">
              <a:lnSpc>
                <a:spcPct val="100000"/>
              </a:lnSpc>
              <a:spcBef>
                <a:spcPts val="509"/>
              </a:spcBef>
              <a:buClr>
                <a:srgbClr val="6F2F9F"/>
              </a:buClr>
              <a:buFont typeface="Wingdings"/>
              <a:buChar char=""/>
              <a:tabLst>
                <a:tab pos="926465" algn="l"/>
                <a:tab pos="927100" algn="l"/>
              </a:tabLst>
            </a:pPr>
            <a:r>
              <a:rPr lang="en-US" sz="2800" spc="-5" dirty="0">
                <a:solidFill>
                  <a:prstClr val="black"/>
                </a:solidFill>
                <a:latin typeface="Times New Roman"/>
                <a:cs typeface="Times New Roman"/>
              </a:rPr>
              <a:t>Some example of pointing devices are</a:t>
            </a:r>
            <a:r>
              <a:rPr lang="en-US" sz="2800" spc="-5" dirty="0">
                <a:latin typeface="Times New Roman"/>
                <a:cs typeface="Times New Roman"/>
              </a:rPr>
              <a:t>:</a:t>
            </a:r>
            <a:endParaRPr lang="en-US" sz="2800" dirty="0">
              <a:latin typeface="Times New Roman"/>
              <a:cs typeface="Times New Roman"/>
            </a:endParaRPr>
          </a:p>
          <a:p>
            <a:pPr marL="1334135" lvl="2" indent="-319405">
              <a:lnSpc>
                <a:spcPct val="100000"/>
              </a:lnSpc>
              <a:spcBef>
                <a:spcPts val="1305"/>
              </a:spcBef>
              <a:buClr>
                <a:srgbClr val="000000"/>
              </a:buClr>
              <a:buAutoNum type="arabicPeriod"/>
              <a:tabLst>
                <a:tab pos="1334135" algn="l"/>
                <a:tab pos="1334770" algn="l"/>
              </a:tabLst>
            </a:pPr>
            <a:r>
              <a:rPr lang="en-US" sz="2000" dirty="0">
                <a:solidFill>
                  <a:srgbClr val="006FC0"/>
                </a:solidFill>
                <a:latin typeface="Times New Roman"/>
                <a:cs typeface="Times New Roman"/>
              </a:rPr>
              <a:t>Mouse</a:t>
            </a:r>
            <a:endParaRPr lang="en-US" sz="2000" dirty="0">
              <a:latin typeface="Times New Roman"/>
              <a:cs typeface="Times New Roman"/>
            </a:endParaRPr>
          </a:p>
          <a:p>
            <a:pPr marL="1334135" lvl="2" indent="-319405">
              <a:lnSpc>
                <a:spcPct val="100000"/>
              </a:lnSpc>
              <a:spcBef>
                <a:spcPts val="1305"/>
              </a:spcBef>
              <a:buClr>
                <a:srgbClr val="000000"/>
              </a:buClr>
              <a:buAutoNum type="arabicPeriod"/>
              <a:tabLst>
                <a:tab pos="1334135" algn="l"/>
                <a:tab pos="1334770" algn="l"/>
              </a:tabLst>
            </a:pPr>
            <a:r>
              <a:rPr lang="en-US" sz="2000" dirty="0">
                <a:solidFill>
                  <a:srgbClr val="006FC0"/>
                </a:solidFill>
                <a:latin typeface="Times New Roman"/>
                <a:cs typeface="Times New Roman"/>
              </a:rPr>
              <a:t>Joystick</a:t>
            </a:r>
            <a:endParaRPr lang="en-US" sz="2000" dirty="0">
              <a:latin typeface="Times New Roman"/>
              <a:cs typeface="Times New Roman"/>
            </a:endParaRPr>
          </a:p>
          <a:p>
            <a:pPr marL="1296035" lvl="2" indent="-255904">
              <a:lnSpc>
                <a:spcPct val="100000"/>
              </a:lnSpc>
              <a:spcBef>
                <a:spcPts val="505"/>
              </a:spcBef>
              <a:buClr>
                <a:srgbClr val="000000"/>
              </a:buClr>
              <a:buAutoNum type="arabicPeriod"/>
              <a:tabLst>
                <a:tab pos="1296670" algn="l"/>
              </a:tabLst>
            </a:pPr>
            <a:r>
              <a:rPr lang="en-US" sz="2000" spc="-5" dirty="0">
                <a:solidFill>
                  <a:srgbClr val="006FC0"/>
                </a:solidFill>
                <a:latin typeface="Times New Roman"/>
                <a:cs typeface="Times New Roman"/>
              </a:rPr>
              <a:t>Touchpad</a:t>
            </a:r>
          </a:p>
          <a:p>
            <a:pPr marL="1296035" lvl="2" indent="-255904">
              <a:lnSpc>
                <a:spcPct val="100000"/>
              </a:lnSpc>
              <a:spcBef>
                <a:spcPts val="505"/>
              </a:spcBef>
              <a:buClr>
                <a:srgbClr val="000000"/>
              </a:buClr>
              <a:buAutoNum type="arabicPeriod"/>
              <a:tabLst>
                <a:tab pos="1296670" algn="l"/>
              </a:tabLst>
            </a:pPr>
            <a:r>
              <a:rPr lang="en-US" sz="2000" spc="-5" dirty="0">
                <a:solidFill>
                  <a:srgbClr val="006FC0"/>
                </a:solidFill>
                <a:latin typeface="Times New Roman"/>
                <a:cs typeface="Times New Roman"/>
              </a:rPr>
              <a:t>Microphone</a:t>
            </a:r>
            <a:endParaRPr lang="en-US" sz="2000" dirty="0">
              <a:latin typeface="Times New Roman"/>
              <a:cs typeface="Times New Roman"/>
            </a:endParaRPr>
          </a:p>
          <a:p>
            <a:pPr marL="468630" lvl="1">
              <a:lnSpc>
                <a:spcPct val="100000"/>
              </a:lnSpc>
              <a:spcBef>
                <a:spcPts val="509"/>
              </a:spcBef>
              <a:buClr>
                <a:srgbClr val="6F2F9F"/>
              </a:buClr>
              <a:tabLst>
                <a:tab pos="812800" algn="l"/>
              </a:tabLst>
            </a:pPr>
            <a:endParaRPr lang="en-US" sz="2800" spc="-5" dirty="0">
              <a:solidFill>
                <a:prstClr val="black"/>
              </a:solidFill>
              <a:latin typeface="Times New Roman"/>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7</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spTree>
    <p:extLst>
      <p:ext uri="{BB962C8B-B14F-4D97-AF65-F5344CB8AC3E}">
        <p14:creationId xmlns:p14="http://schemas.microsoft.com/office/powerpoint/2010/main" val="123632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3" name="object 3"/>
          <p:cNvSpPr txBox="1"/>
          <p:nvPr/>
        </p:nvSpPr>
        <p:spPr>
          <a:xfrm>
            <a:off x="998626" y="898710"/>
            <a:ext cx="10302240" cy="4004301"/>
          </a:xfrm>
          <a:prstGeom prst="rect">
            <a:avLst/>
          </a:prstGeom>
        </p:spPr>
        <p:txBody>
          <a:bodyPr vert="horz" wrap="square" lIns="0" tIns="86995" rIns="0" bIns="0" rtlCol="0">
            <a:spAutoFit/>
          </a:bodyPr>
          <a:lstStyle/>
          <a:p>
            <a:pPr marL="469265" indent="-457200">
              <a:spcBef>
                <a:spcPts val="685"/>
              </a:spcBef>
              <a:buClr>
                <a:srgbClr val="6F2F9F"/>
              </a:buClr>
              <a:buFont typeface="Wingdings"/>
              <a:buChar char=""/>
              <a:tabLst>
                <a:tab pos="469900" algn="l"/>
              </a:tabLst>
            </a:pPr>
            <a:r>
              <a:rPr lang="en-US" sz="3200" b="1" dirty="0">
                <a:latin typeface="Times New Roman"/>
                <a:cs typeface="Times New Roman"/>
              </a:rPr>
              <a:t>Pointing Devices:</a:t>
            </a:r>
          </a:p>
          <a:p>
            <a:pPr marL="12065">
              <a:lnSpc>
                <a:spcPct val="100000"/>
              </a:lnSpc>
              <a:spcBef>
                <a:spcPts val="685"/>
              </a:spcBef>
              <a:buClr>
                <a:srgbClr val="6F2F9F"/>
              </a:buClr>
              <a:tabLst>
                <a:tab pos="469900" algn="l"/>
              </a:tabLst>
            </a:pPr>
            <a:r>
              <a:rPr lang="en-US" sz="3200" b="1" dirty="0">
                <a:latin typeface="Times New Roman"/>
                <a:cs typeface="Times New Roman"/>
              </a:rPr>
              <a:t>	1. Mouse:</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A mouse is a pointing input device that is used to move a cursor on a computer screen.</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Moved on the flat surface to control the movement of the cursor or pointer on the screen</a:t>
            </a:r>
          </a:p>
          <a:p>
            <a:pPr marL="812165" lvl="1" indent="-343535">
              <a:lnSpc>
                <a:spcPct val="100000"/>
              </a:lnSpc>
              <a:spcBef>
                <a:spcPts val="509"/>
              </a:spcBef>
              <a:buClr>
                <a:srgbClr val="6F2F9F"/>
              </a:buClr>
              <a:buFont typeface="Wingdings"/>
              <a:buChar char=""/>
              <a:tabLst>
                <a:tab pos="812800" algn="l"/>
              </a:tabLst>
            </a:pPr>
            <a:r>
              <a:rPr lang="en-US" sz="2800" spc="-5" dirty="0">
                <a:solidFill>
                  <a:prstClr val="black"/>
                </a:solidFill>
                <a:latin typeface="Times New Roman"/>
                <a:cs typeface="Times New Roman"/>
              </a:rPr>
              <a:t>Has two or there buttons </a:t>
            </a:r>
          </a:p>
          <a:p>
            <a:pPr marL="468630" lvl="1">
              <a:lnSpc>
                <a:spcPct val="100000"/>
              </a:lnSpc>
              <a:spcBef>
                <a:spcPts val="509"/>
              </a:spcBef>
              <a:buClr>
                <a:srgbClr val="6F2F9F"/>
              </a:buClr>
              <a:tabLst>
                <a:tab pos="812800" algn="l"/>
              </a:tabLst>
            </a:pPr>
            <a:r>
              <a:rPr lang="en-US" sz="2800" spc="-5" dirty="0">
                <a:solidFill>
                  <a:prstClr val="black"/>
                </a:solidFill>
                <a:latin typeface="Times New Roman"/>
                <a:cs typeface="Times New Roman"/>
              </a:rPr>
              <a:t>	on the top of its body</a:t>
            </a:r>
            <a:endParaRPr kumimoji="0" lang="en-US" sz="2800" b="0" i="0" u="none" strike="noStrike" kern="1200" cap="none" spc="-5" normalizeH="0" baseline="0" noProof="0" dirty="0">
              <a:ln>
                <a:noFill/>
              </a:ln>
              <a:solidFill>
                <a:prstClr val="black"/>
              </a:solidFill>
              <a:effectLst/>
              <a:uLnTx/>
              <a:uFillTx/>
              <a:latin typeface="Times New Roman"/>
              <a:ea typeface="+mn-ea"/>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8</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pic>
        <p:nvPicPr>
          <p:cNvPr id="7170" name="Picture 2" descr="The best mouse for computer work – including wireless and ergonomic options">
            <a:extLst>
              <a:ext uri="{FF2B5EF4-FFF2-40B4-BE49-F238E27FC236}">
                <a16:creationId xmlns:a16="http://schemas.microsoft.com/office/drawing/2014/main" id="{43EE01BF-94D7-9DCB-D606-5FB7271909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 t="3612" b="14042"/>
          <a:stretch/>
        </p:blipFill>
        <p:spPr bwMode="auto">
          <a:xfrm>
            <a:off x="5707240" y="3499878"/>
            <a:ext cx="5498033" cy="285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211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73278"/>
            <a:ext cx="2894708" cy="574040"/>
          </a:xfrm>
          <a:prstGeom prst="rect">
            <a:avLst/>
          </a:prstGeom>
        </p:spPr>
        <p:txBody>
          <a:bodyPr vert="horz" wrap="square" lIns="0" tIns="12700" rIns="0" bIns="0" rtlCol="0">
            <a:spAutoFit/>
          </a:bodyPr>
          <a:lstStyle/>
          <a:p>
            <a:pPr marL="12700" algn="ctr">
              <a:lnSpc>
                <a:spcPct val="100000"/>
              </a:lnSpc>
              <a:spcBef>
                <a:spcPts val="100"/>
              </a:spcBef>
            </a:pPr>
            <a:r>
              <a:rPr lang="en-US" spc="-5" dirty="0"/>
              <a:t>Input Devices</a:t>
            </a:r>
            <a:endParaRPr sz="2400" dirty="0">
              <a:latin typeface="Times New Roman"/>
              <a:cs typeface="Times New Roman"/>
            </a:endParaRPr>
          </a:p>
        </p:txBody>
      </p:sp>
      <p:sp>
        <p:nvSpPr>
          <p:cNvPr id="4" name="object 4"/>
          <p:cNvSpPr/>
          <p:nvPr/>
        </p:nvSpPr>
        <p:spPr>
          <a:xfrm>
            <a:off x="0" y="699516"/>
            <a:ext cx="12192000" cy="4983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948689"/>
            <a:ext cx="12192000" cy="0"/>
          </a:xfrm>
          <a:custGeom>
            <a:avLst/>
            <a:gdLst/>
            <a:ahLst/>
            <a:cxnLst/>
            <a:rect l="l" t="t" r="r" b="b"/>
            <a:pathLst>
              <a:path w="12192000">
                <a:moveTo>
                  <a:pt x="0" y="0"/>
                </a:moveTo>
                <a:lnTo>
                  <a:pt x="12192000" y="0"/>
                </a:lnTo>
              </a:path>
            </a:pathLst>
          </a:custGeom>
          <a:ln w="38100">
            <a:solidFill>
              <a:srgbClr val="006FC0"/>
            </a:solidFill>
          </a:ln>
        </p:spPr>
        <p:txBody>
          <a:bodyPr wrap="square" lIns="0" tIns="0" rIns="0" bIns="0" rtlCol="0"/>
          <a:lstStyle/>
          <a:p>
            <a:endParaRPr/>
          </a:p>
        </p:txBody>
      </p:sp>
      <p:sp>
        <p:nvSpPr>
          <p:cNvPr id="6" name="object 6"/>
          <p:cNvSpPr/>
          <p:nvPr/>
        </p:nvSpPr>
        <p:spPr>
          <a:xfrm>
            <a:off x="1498091" y="0"/>
            <a:ext cx="498347" cy="11643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2083" y="722374"/>
            <a:ext cx="498347" cy="61356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21258" y="953261"/>
            <a:ext cx="0" cy="5904865"/>
          </a:xfrm>
          <a:custGeom>
            <a:avLst/>
            <a:gdLst/>
            <a:ahLst/>
            <a:cxnLst/>
            <a:rect l="l" t="t" r="r" b="b"/>
            <a:pathLst>
              <a:path h="5904865">
                <a:moveTo>
                  <a:pt x="0" y="0"/>
                </a:moveTo>
                <a:lnTo>
                  <a:pt x="0" y="5904734"/>
                </a:lnTo>
              </a:path>
            </a:pathLst>
          </a:custGeom>
          <a:ln w="38100">
            <a:solidFill>
              <a:srgbClr val="006FC0"/>
            </a:solidFill>
          </a:ln>
        </p:spPr>
        <p:txBody>
          <a:bodyPr wrap="square" lIns="0" tIns="0" rIns="0" bIns="0" rtlCol="0"/>
          <a:lstStyle/>
          <a:p>
            <a:endParaRPr/>
          </a:p>
        </p:txBody>
      </p:sp>
      <p:sp>
        <p:nvSpPr>
          <p:cNvPr id="11" name="object 11"/>
          <p:cNvSpPr txBox="1">
            <a:spLocks noGrp="1"/>
          </p:cNvSpPr>
          <p:nvPr>
            <p:ph type="dt" sz="half" idx="6"/>
          </p:nvPr>
        </p:nvSpPr>
        <p:spPr>
          <a:xfrm>
            <a:off x="4191000" y="6407538"/>
            <a:ext cx="3811522" cy="269304"/>
          </a:xfrm>
          <a:prstGeom prst="rect">
            <a:avLst/>
          </a:prstGeom>
        </p:spPr>
        <p:txBody>
          <a:bodyPr vert="horz" wrap="square" lIns="0" tIns="0" rIns="0" bIns="0" rtlCol="0">
            <a:spAutoFit/>
          </a:bodyPr>
          <a:lstStyle/>
          <a:p>
            <a:pPr marL="12700">
              <a:lnSpc>
                <a:spcPts val="2065"/>
              </a:lnSpc>
            </a:pPr>
            <a:r>
              <a:rPr lang="en-US" spc="-5" dirty="0"/>
              <a:t>Literacy with ICT@ </a:t>
            </a:r>
            <a:r>
              <a:rPr lang="en-US" spc="-25" dirty="0"/>
              <a:t>Tshewang Dhendup</a:t>
            </a:r>
            <a:endParaRPr lang="en-US" spc="-2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2065"/>
              </a:lnSpc>
            </a:pPr>
            <a:fld id="{81D60167-4931-47E6-BA6A-407CBD079E47}" type="slidenum">
              <a:rPr dirty="0"/>
              <a:t>9</a:t>
            </a:fld>
            <a:endParaRPr dirty="0"/>
          </a:p>
        </p:txBody>
      </p:sp>
      <p:sp>
        <p:nvSpPr>
          <p:cNvPr id="13" name="object 13"/>
          <p:cNvSpPr txBox="1">
            <a:spLocks noGrp="1"/>
          </p:cNvSpPr>
          <p:nvPr>
            <p:ph type="ftr" sz="quarter" idx="5"/>
          </p:nvPr>
        </p:nvSpPr>
        <p:spPr>
          <a:xfrm>
            <a:off x="1000760" y="6544664"/>
            <a:ext cx="1437639" cy="269304"/>
          </a:xfrm>
          <a:prstGeom prst="rect">
            <a:avLst/>
          </a:prstGeom>
        </p:spPr>
        <p:txBody>
          <a:bodyPr vert="horz" wrap="square" lIns="0" tIns="0" rIns="0" bIns="0" rtlCol="0">
            <a:spAutoFit/>
          </a:bodyPr>
          <a:lstStyle/>
          <a:p>
            <a:pPr marL="12700">
              <a:lnSpc>
                <a:spcPts val="2065"/>
              </a:lnSpc>
            </a:pPr>
            <a:r>
              <a:rPr lang="en-US" dirty="0"/>
              <a:t>6</a:t>
            </a:r>
            <a:r>
              <a:rPr lang="en-US" baseline="30000" dirty="0"/>
              <a:t>th</a:t>
            </a:r>
            <a:r>
              <a:rPr lang="en-US" dirty="0"/>
              <a:t> </a:t>
            </a:r>
            <a:r>
              <a:rPr dirty="0"/>
              <a:t>March</a:t>
            </a:r>
            <a:r>
              <a:rPr spc="-95" dirty="0"/>
              <a:t> </a:t>
            </a:r>
            <a:r>
              <a:rPr dirty="0"/>
              <a:t>20</a:t>
            </a:r>
            <a:r>
              <a:rPr lang="en-US" dirty="0"/>
              <a:t>23</a:t>
            </a:r>
            <a:endParaRPr dirty="0"/>
          </a:p>
        </p:txBody>
      </p:sp>
      <p:pic>
        <p:nvPicPr>
          <p:cNvPr id="16" name="Picture 15">
            <a:extLst>
              <a:ext uri="{FF2B5EF4-FFF2-40B4-BE49-F238E27FC236}">
                <a16:creationId xmlns:a16="http://schemas.microsoft.com/office/drawing/2014/main" id="{E5A33ED6-9EC1-1700-2F4F-4E3A49C88163}"/>
              </a:ext>
            </a:extLst>
          </p:cNvPr>
          <p:cNvPicPr>
            <a:picLocks noChangeAspect="1"/>
          </p:cNvPicPr>
          <p:nvPr/>
        </p:nvPicPr>
        <p:blipFill>
          <a:blip r:embed="rId6"/>
          <a:stretch>
            <a:fillRect/>
          </a:stretch>
        </p:blipFill>
        <p:spPr>
          <a:xfrm>
            <a:off x="-761" y="-4000"/>
            <a:ext cx="1737355" cy="926590"/>
          </a:xfrm>
          <a:prstGeom prst="rect">
            <a:avLst/>
          </a:prstGeom>
        </p:spPr>
      </p:pic>
      <p:sp>
        <p:nvSpPr>
          <p:cNvPr id="7" name="object 3">
            <a:extLst>
              <a:ext uri="{FF2B5EF4-FFF2-40B4-BE49-F238E27FC236}">
                <a16:creationId xmlns:a16="http://schemas.microsoft.com/office/drawing/2014/main" id="{0487086F-0B07-EC4E-7DF8-88E61BF78F56}"/>
              </a:ext>
            </a:extLst>
          </p:cNvPr>
          <p:cNvSpPr txBox="1"/>
          <p:nvPr/>
        </p:nvSpPr>
        <p:spPr>
          <a:xfrm>
            <a:off x="995298" y="1091847"/>
            <a:ext cx="10302240" cy="1937069"/>
          </a:xfrm>
          <a:prstGeom prst="rect">
            <a:avLst/>
          </a:prstGeom>
        </p:spPr>
        <p:txBody>
          <a:bodyPr vert="horz" wrap="square" lIns="0" tIns="86995" rIns="0" bIns="0" rtlCol="0">
            <a:spAutoFit/>
          </a:bodyPr>
          <a:lstStyle/>
          <a:p>
            <a:pPr marL="469265" indent="-457200">
              <a:lnSpc>
                <a:spcPct val="100000"/>
              </a:lnSpc>
              <a:spcBef>
                <a:spcPts val="685"/>
              </a:spcBef>
              <a:buClr>
                <a:srgbClr val="6F2F9F"/>
              </a:buClr>
              <a:buFont typeface="Wingdings"/>
              <a:buChar char=""/>
              <a:tabLst>
                <a:tab pos="469900" algn="l"/>
              </a:tabLst>
            </a:pPr>
            <a:r>
              <a:rPr lang="en-US" sz="3200" b="1" dirty="0">
                <a:latin typeface="Times New Roman"/>
                <a:cs typeface="Times New Roman"/>
              </a:rPr>
              <a:t>Function of Mouse:</a:t>
            </a:r>
          </a:p>
          <a:p>
            <a:pPr marL="812165" lvl="1" indent="-343535">
              <a:lnSpc>
                <a:spcPct val="100000"/>
              </a:lnSpc>
              <a:spcBef>
                <a:spcPts val="509"/>
              </a:spcBef>
              <a:buClr>
                <a:srgbClr val="6F2F9F"/>
              </a:buClr>
              <a:buFont typeface="Wingdings"/>
              <a:buChar char=""/>
              <a:tabLst>
                <a:tab pos="812800" algn="l"/>
              </a:tabLst>
            </a:pPr>
            <a:r>
              <a:rPr kumimoji="0" lang="en-US" sz="2800" b="0" i="0" u="none" strike="noStrike" kern="1200" cap="none" spc="-5" normalizeH="0" baseline="0" noProof="0" dirty="0">
                <a:ln>
                  <a:noFill/>
                </a:ln>
                <a:solidFill>
                  <a:prstClr val="black"/>
                </a:solidFill>
                <a:effectLst/>
                <a:uLnTx/>
                <a:uFillTx/>
                <a:latin typeface="Times New Roman"/>
                <a:ea typeface="+mn-ea"/>
                <a:cs typeface="Times New Roman"/>
              </a:rPr>
              <a:t>Used to select any option from the group of options by </a:t>
            </a:r>
            <a:r>
              <a:rPr lang="en-US" sz="2800" spc="-5" dirty="0">
                <a:solidFill>
                  <a:prstClr val="black"/>
                </a:solidFill>
                <a:latin typeface="Times New Roman"/>
                <a:cs typeface="Times New Roman"/>
              </a:rPr>
              <a:t>pointing the mouse pointer on it and then clicking one of the mouse buttons. </a:t>
            </a:r>
            <a:endParaRPr kumimoji="0" lang="en-US" sz="2800" b="0" i="0" u="none" strike="noStrike" kern="1200" cap="none" spc="-5" normalizeH="0" baseline="0" noProof="0" dirty="0">
              <a:ln>
                <a:noFill/>
              </a:ln>
              <a:solidFill>
                <a:prstClr val="black"/>
              </a:solidFill>
              <a:effectLst/>
              <a:uLnTx/>
              <a:uFillTx/>
              <a:latin typeface="Times New Roman"/>
              <a:ea typeface="+mn-ea"/>
              <a:cs typeface="Times New Roman"/>
            </a:endParaRPr>
          </a:p>
        </p:txBody>
      </p:sp>
      <p:pic>
        <p:nvPicPr>
          <p:cNvPr id="6146" name="Picture 2">
            <a:extLst>
              <a:ext uri="{FF2B5EF4-FFF2-40B4-BE49-F238E27FC236}">
                <a16:creationId xmlns:a16="http://schemas.microsoft.com/office/drawing/2014/main" id="{BDC90099-08A1-9410-98DB-82BD48B3F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166" t="27666" r="27500" b="28889"/>
          <a:stretch/>
        </p:blipFill>
        <p:spPr bwMode="auto">
          <a:xfrm>
            <a:off x="3962288" y="2762831"/>
            <a:ext cx="4267423" cy="36273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887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1504</TotalTime>
  <Words>1657</Words>
  <Application>Microsoft Office PowerPoint</Application>
  <PresentationFormat>Widescreen</PresentationFormat>
  <Paragraphs>194</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Söhne</vt:lpstr>
      <vt:lpstr>Times New Roman</vt:lpstr>
      <vt:lpstr>Wingdings</vt:lpstr>
      <vt:lpstr>Office Theme</vt:lpstr>
      <vt:lpstr>Technology Operations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Input Devices</vt:lpstr>
      <vt:lpstr>Home Work</vt:lpstr>
      <vt:lpstr>Home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Karma Wangchuk</dc:creator>
  <cp:lastModifiedBy>Tshewang Dhendup</cp:lastModifiedBy>
  <cp:revision>129</cp:revision>
  <dcterms:created xsi:type="dcterms:W3CDTF">2020-03-07T07:26:26Z</dcterms:created>
  <dcterms:modified xsi:type="dcterms:W3CDTF">2023-03-07T11:18:50Z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2017-03-03T00:00:00Z</vt:filetime>
  </property>
  <property fmtid="{D5CDD505-2E9C-101B-9397-08002B2CF9AE}" pid="3" name="Creator">
    <vt:lpwstr>Microsoft® PowerPoint® 2013</vt:lpwstr>
  </property>
  <property fmtid="{D5CDD505-2E9C-101B-9397-08002B2CF9AE}" pid="4" name="LastSaved">
    <vt:filetime>2020-03-07T00:00:00Z</vt:filetime>
  </property>
</Properties>
</file>